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
  </p:notesMasterIdLst>
  <p:sldIdLst>
    <p:sldId id="256" r:id="rId2"/>
    <p:sldId id="257" r:id="rId3"/>
    <p:sldId id="259" r:id="rId4"/>
    <p:sldId id="258" r:id="rId5"/>
    <p:sldId id="260" r:id="rId6"/>
    <p:sldId id="261" r:id="rId7"/>
    <p:sldId id="262" r:id="rId8"/>
    <p:sldId id="263" r:id="rId9"/>
  </p:sldIdLst>
  <p:sldSz cx="9144000" cy="5143500" type="screen16x9"/>
  <p:notesSz cx="6858000" cy="9144000"/>
  <p:embeddedFontLst>
    <p:embeddedFont>
      <p:font typeface="Roboto Black" panose="02000000000000000000" pitchFamily="2" charset="0"/>
      <p:bold r:id="rId11"/>
      <p:boldItalic r:id="rId12"/>
    </p:embeddedFont>
    <p:embeddedFont>
      <p:font typeface="Roboto" panose="02000000000000000000" pitchFamily="2" charset="0"/>
      <p:regular r:id="rId13"/>
      <p:bold r:id="rId14"/>
      <p:italic r:id="rId15"/>
      <p:boldItalic r:id="rId16"/>
    </p:embeddedFont>
    <p:embeddedFont>
      <p:font typeface="Nunito" panose="020B0604020202020204" charset="0"/>
      <p:regular r:id="rId17"/>
      <p:bold r:id="rId18"/>
      <p:italic r:id="rId19"/>
      <p:boldItalic r:id="rId20"/>
    </p:embeddedFont>
    <p:embeddedFont>
      <p:font typeface="Nunito Light" panose="020B0604020202020204" charset="0"/>
      <p:regular r:id="rId21"/>
      <p:bold r:id="rId22"/>
      <p:italic r:id="rId23"/>
      <p:boldItalic r:id="rId24"/>
    </p:embeddedFont>
    <p:embeddedFont>
      <p:font typeface="Roboto Medium" panose="02000000000000000000" pitchFamily="2" charset="0"/>
      <p:regular r:id="rId25"/>
      <p: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6734730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archives.cnd.org/HXWK/author/CHEN-Ji/cm0401a-7.gb.html"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50773e35f4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50773e35f4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093096a14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093096a1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She usually goes to Google Search to collect related information of the museum including opening hours, price, location, the introduction of exhibitions, reviews, and pictures to evaluate if she wants to visit.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ffffeca1b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ffffeca1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Will plan to visit special tourist attraction while traveling </a:t>
            </a:r>
            <a:endParaRPr/>
          </a:p>
          <a:p>
            <a:pPr marL="0" lvl="0" indent="0" algn="l" rtl="0">
              <a:spcBef>
                <a:spcPts val="0"/>
              </a:spcBef>
              <a:spcAft>
                <a:spcPts val="0"/>
              </a:spcAft>
              <a:buNone/>
            </a:pPr>
            <a:r>
              <a:rPr lang="en"/>
              <a:t>Planing before trip</a:t>
            </a:r>
            <a:endParaRPr/>
          </a:p>
          <a:p>
            <a:pPr marL="0" lvl="0" indent="0" algn="l" rtl="0">
              <a:spcBef>
                <a:spcPts val="0"/>
              </a:spcBef>
              <a:spcAft>
                <a:spcPts val="0"/>
              </a:spcAft>
              <a:buNone/>
            </a:pPr>
            <a:r>
              <a:rPr lang="en"/>
              <a:t>Social media moment</a:t>
            </a:r>
            <a:endParaRPr/>
          </a:p>
          <a:p>
            <a:pPr marL="0" lvl="0" indent="0" algn="l" rtl="0">
              <a:spcBef>
                <a:spcPts val="0"/>
              </a:spcBef>
              <a:spcAft>
                <a:spcPts val="0"/>
              </a:spcAft>
              <a:buNone/>
            </a:pPr>
            <a:r>
              <a:rPr lang="en"/>
              <a:t>Go to the museum website to plan the trip</a:t>
            </a:r>
            <a:endParaRPr/>
          </a:p>
          <a:p>
            <a:pPr marL="0" lvl="0" indent="0" algn="l" rtl="0">
              <a:spcBef>
                <a:spcPts val="0"/>
              </a:spcBef>
              <a:spcAft>
                <a:spcPts val="0"/>
              </a:spcAft>
              <a:buNone/>
            </a:pPr>
            <a:r>
              <a:rPr lang="en"/>
              <a:t>Like history and context of the building/architecture and art </a:t>
            </a:r>
            <a:endParaRPr/>
          </a:p>
          <a:p>
            <a:pPr marL="0" lvl="0" indent="0" algn="l" rtl="0">
              <a:spcBef>
                <a:spcPts val="0"/>
              </a:spcBef>
              <a:spcAft>
                <a:spcPts val="0"/>
              </a:spcAft>
              <a:buNone/>
            </a:pPr>
            <a:r>
              <a:rPr lang="en"/>
              <a:t>Visual</a:t>
            </a:r>
            <a:endParaRPr/>
          </a:p>
          <a:p>
            <a:pPr marL="0" lvl="0" indent="0" algn="l" rtl="0">
              <a:spcBef>
                <a:spcPts val="0"/>
              </a:spcBef>
              <a:spcAft>
                <a:spcPts val="0"/>
              </a:spcAft>
              <a:buNone/>
            </a:pPr>
            <a:r>
              <a:rPr lang="en"/>
              <a:t>Numbers</a:t>
            </a:r>
            <a:endParaRPr/>
          </a:p>
          <a:p>
            <a:pPr marL="0" lvl="0" indent="0" algn="l" rtl="0">
              <a:spcBef>
                <a:spcPts val="0"/>
              </a:spcBef>
              <a:spcAft>
                <a:spcPts val="0"/>
              </a:spcAft>
              <a:buNone/>
            </a:pPr>
            <a:r>
              <a:rPr lang="en"/>
              <a:t>Details</a:t>
            </a:r>
            <a:endParaRPr/>
          </a:p>
          <a:p>
            <a:pPr marL="0" lvl="0" indent="0" algn="l" rtl="0">
              <a:spcBef>
                <a:spcPts val="0"/>
              </a:spcBef>
              <a:spcAft>
                <a:spcPts val="0"/>
              </a:spcAft>
              <a:buNone/>
            </a:pPr>
            <a:r>
              <a:rPr lang="en"/>
              <a:t>Check-ins with meaningful description</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51d19248a8_2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51d19248a8_2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 u="sng">
                <a:solidFill>
                  <a:schemeClr val="hlink"/>
                </a:solidFill>
                <a:hlinkClick r:id="rId3"/>
              </a:rPr>
              <a:t>http://archives.cnd.org/HXWK/author/CHEN-Ji/cm0401a-7.gb.html</a:t>
            </a:r>
            <a:r>
              <a:rPr lang="en"/>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51d19248a8_2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51d19248a8_2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She usually goes to Google Search to collect related information of the museum including opening hours, price, location, the introduction of exhibitions, reviews, and pictures to evaluate if she wants to visit.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1d19248a8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51d19248a8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Will plan to visit special tourist attraction while traveling </a:t>
            </a:r>
            <a:endParaRPr/>
          </a:p>
          <a:p>
            <a:pPr marL="0" lvl="0" indent="0" algn="l" rtl="0">
              <a:spcBef>
                <a:spcPts val="0"/>
              </a:spcBef>
              <a:spcAft>
                <a:spcPts val="0"/>
              </a:spcAft>
              <a:buNone/>
            </a:pPr>
            <a:r>
              <a:rPr lang="en"/>
              <a:t>Planing before trip</a:t>
            </a:r>
            <a:endParaRPr/>
          </a:p>
          <a:p>
            <a:pPr marL="0" lvl="0" indent="0" algn="l" rtl="0">
              <a:spcBef>
                <a:spcPts val="0"/>
              </a:spcBef>
              <a:spcAft>
                <a:spcPts val="0"/>
              </a:spcAft>
              <a:buNone/>
            </a:pPr>
            <a:r>
              <a:rPr lang="en"/>
              <a:t>Social media moment</a:t>
            </a:r>
            <a:endParaRPr/>
          </a:p>
          <a:p>
            <a:pPr marL="0" lvl="0" indent="0" algn="l" rtl="0">
              <a:spcBef>
                <a:spcPts val="0"/>
              </a:spcBef>
              <a:spcAft>
                <a:spcPts val="0"/>
              </a:spcAft>
              <a:buNone/>
            </a:pPr>
            <a:r>
              <a:rPr lang="en"/>
              <a:t>Go to the museum website to plan the trip</a:t>
            </a:r>
            <a:endParaRPr/>
          </a:p>
          <a:p>
            <a:pPr marL="0" lvl="0" indent="0" algn="l" rtl="0">
              <a:spcBef>
                <a:spcPts val="0"/>
              </a:spcBef>
              <a:spcAft>
                <a:spcPts val="0"/>
              </a:spcAft>
              <a:buNone/>
            </a:pPr>
            <a:r>
              <a:rPr lang="en"/>
              <a:t>Like history and context of the building/architecture and art </a:t>
            </a:r>
            <a:endParaRPr/>
          </a:p>
          <a:p>
            <a:pPr marL="0" lvl="0" indent="0" algn="l" rtl="0">
              <a:spcBef>
                <a:spcPts val="0"/>
              </a:spcBef>
              <a:spcAft>
                <a:spcPts val="0"/>
              </a:spcAft>
              <a:buNone/>
            </a:pPr>
            <a:r>
              <a:rPr lang="en"/>
              <a:t>Visual</a:t>
            </a:r>
            <a:endParaRPr/>
          </a:p>
          <a:p>
            <a:pPr marL="0" lvl="0" indent="0" algn="l" rtl="0">
              <a:spcBef>
                <a:spcPts val="0"/>
              </a:spcBef>
              <a:spcAft>
                <a:spcPts val="0"/>
              </a:spcAft>
              <a:buNone/>
            </a:pPr>
            <a:r>
              <a:rPr lang="en"/>
              <a:t>Numbers</a:t>
            </a:r>
            <a:endParaRPr/>
          </a:p>
          <a:p>
            <a:pPr marL="0" lvl="0" indent="0" algn="l" rtl="0">
              <a:spcBef>
                <a:spcPts val="0"/>
              </a:spcBef>
              <a:spcAft>
                <a:spcPts val="0"/>
              </a:spcAft>
              <a:buNone/>
            </a:pPr>
            <a:r>
              <a:rPr lang="en"/>
              <a:t>Details</a:t>
            </a:r>
            <a:endParaRPr/>
          </a:p>
          <a:p>
            <a:pPr marL="0" lvl="0" indent="0" algn="l" rtl="0">
              <a:spcBef>
                <a:spcPts val="0"/>
              </a:spcBef>
              <a:spcAft>
                <a:spcPts val="0"/>
              </a:spcAft>
              <a:buNone/>
            </a:pPr>
            <a:r>
              <a:rPr lang="en"/>
              <a:t>Check-ins with meaningful description</a:t>
            </a: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51d19248a8_2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51d19248a8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She usually goes to Google Search to collect related information of the museum including opening hours, price, location, the introduction of exhibitions, reviews, and pictures to evaluate if she wants to visit.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p:nvPr/>
        </p:nvSpPr>
        <p:spPr>
          <a:xfrm>
            <a:off x="0" y="150"/>
            <a:ext cx="3542400" cy="5143500"/>
          </a:xfrm>
          <a:prstGeom prst="rect">
            <a:avLst/>
          </a:prstGeom>
          <a:solidFill>
            <a:srgbClr val="999999"/>
          </a:solidFill>
          <a:ln>
            <a:noFill/>
          </a:ln>
          <a:effectLst>
            <a:outerShdw blurRad="100013" dist="161925" algn="bl" rotWithShape="0">
              <a:srgbClr val="CCCCCC">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3"/>
          <p:cNvSpPr txBox="1"/>
          <p:nvPr/>
        </p:nvSpPr>
        <p:spPr>
          <a:xfrm>
            <a:off x="338925" y="1937375"/>
            <a:ext cx="2571600" cy="4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FFFFF"/>
                </a:solidFill>
                <a:latin typeface="Roboto Black"/>
                <a:ea typeface="Roboto Black"/>
                <a:cs typeface="Roboto Black"/>
                <a:sym typeface="Roboto Black"/>
              </a:rPr>
              <a:t>First Name, Last Name</a:t>
            </a:r>
            <a:endParaRPr sz="1800">
              <a:solidFill>
                <a:srgbClr val="FFFFFF"/>
              </a:solidFill>
              <a:latin typeface="Roboto Black"/>
              <a:ea typeface="Roboto Black"/>
              <a:cs typeface="Roboto Black"/>
              <a:sym typeface="Roboto Black"/>
            </a:endParaRPr>
          </a:p>
          <a:p>
            <a:pPr marL="0" lvl="0" indent="0" algn="l" rtl="0">
              <a:spcBef>
                <a:spcPts val="0"/>
              </a:spcBef>
              <a:spcAft>
                <a:spcPts val="0"/>
              </a:spcAft>
              <a:buNone/>
            </a:pPr>
            <a:endParaRPr sz="1800" b="1">
              <a:solidFill>
                <a:srgbClr val="FFFFFF"/>
              </a:solidFill>
              <a:latin typeface="Roboto"/>
              <a:ea typeface="Roboto"/>
              <a:cs typeface="Roboto"/>
              <a:sym typeface="Roboto"/>
            </a:endParaRPr>
          </a:p>
        </p:txBody>
      </p:sp>
      <p:sp>
        <p:nvSpPr>
          <p:cNvPr id="56" name="Google Shape;56;p13"/>
          <p:cNvSpPr txBox="1"/>
          <p:nvPr/>
        </p:nvSpPr>
        <p:spPr>
          <a:xfrm>
            <a:off x="3908175" y="119750"/>
            <a:ext cx="5143500" cy="726000"/>
          </a:xfrm>
          <a:prstGeom prst="rect">
            <a:avLst/>
          </a:prstGeom>
          <a:solidFill>
            <a:srgbClr val="EFEFEF"/>
          </a:solidFill>
          <a:ln>
            <a:noFill/>
          </a:ln>
          <a:effectLst>
            <a:outerShdw blurRad="57150" dist="19050" dir="5400000" algn="bl" rotWithShape="0">
              <a:srgbClr val="999999">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sz="1800" i="1">
                <a:latin typeface="Roboto Medium"/>
                <a:ea typeface="Roboto Medium"/>
                <a:cs typeface="Roboto Medium"/>
                <a:sym typeface="Roboto Medium"/>
              </a:rPr>
              <a:t>“A quote which should not exceed the size of the textbox (two lines.)”</a:t>
            </a:r>
            <a:endParaRPr sz="1800" i="1">
              <a:latin typeface="Roboto Medium"/>
              <a:ea typeface="Roboto Medium"/>
              <a:cs typeface="Roboto Medium"/>
              <a:sym typeface="Roboto Medium"/>
            </a:endParaRPr>
          </a:p>
        </p:txBody>
      </p:sp>
      <p:sp>
        <p:nvSpPr>
          <p:cNvPr id="57" name="Google Shape;57;p13"/>
          <p:cNvSpPr txBox="1"/>
          <p:nvPr/>
        </p:nvSpPr>
        <p:spPr>
          <a:xfrm>
            <a:off x="152400" y="2966575"/>
            <a:ext cx="1483800" cy="200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rgbClr val="F3F3F3"/>
                </a:solidFill>
                <a:latin typeface="Roboto"/>
                <a:ea typeface="Roboto"/>
                <a:cs typeface="Roboto"/>
                <a:sym typeface="Roboto"/>
              </a:rPr>
              <a:t>Age</a:t>
            </a:r>
            <a:endParaRPr>
              <a:solidFill>
                <a:srgbClr val="F3F3F3"/>
              </a:solidFill>
              <a:latin typeface="Roboto"/>
              <a:ea typeface="Roboto"/>
              <a:cs typeface="Roboto"/>
              <a:sym typeface="Roboto"/>
            </a:endParaRPr>
          </a:p>
          <a:p>
            <a:pPr marL="0" lvl="0" indent="0" algn="r" rtl="0">
              <a:spcBef>
                <a:spcPts val="0"/>
              </a:spcBef>
              <a:spcAft>
                <a:spcPts val="0"/>
              </a:spcAft>
              <a:buNone/>
            </a:pPr>
            <a:r>
              <a:rPr lang="en" b="1">
                <a:solidFill>
                  <a:srgbClr val="F3F3F3"/>
                </a:solidFill>
                <a:latin typeface="Roboto"/>
                <a:ea typeface="Roboto"/>
                <a:cs typeface="Roboto"/>
                <a:sym typeface="Roboto"/>
              </a:rPr>
              <a:t>Marital Status</a:t>
            </a:r>
            <a:endParaRPr>
              <a:solidFill>
                <a:srgbClr val="F3F3F3"/>
              </a:solidFill>
              <a:latin typeface="Roboto"/>
              <a:ea typeface="Roboto"/>
              <a:cs typeface="Roboto"/>
              <a:sym typeface="Roboto"/>
            </a:endParaRPr>
          </a:p>
          <a:p>
            <a:pPr marL="0" lvl="0" indent="0" algn="r" rtl="0">
              <a:spcBef>
                <a:spcPts val="0"/>
              </a:spcBef>
              <a:spcAft>
                <a:spcPts val="0"/>
              </a:spcAft>
              <a:buNone/>
            </a:pPr>
            <a:r>
              <a:rPr lang="en" b="1">
                <a:solidFill>
                  <a:srgbClr val="F3F3F3"/>
                </a:solidFill>
                <a:latin typeface="Roboto"/>
                <a:ea typeface="Roboto"/>
                <a:cs typeface="Roboto"/>
                <a:sym typeface="Roboto"/>
              </a:rPr>
              <a:t>Income</a:t>
            </a:r>
            <a:endParaRPr b="1">
              <a:solidFill>
                <a:srgbClr val="F3F3F3"/>
              </a:solidFill>
              <a:latin typeface="Roboto"/>
              <a:ea typeface="Roboto"/>
              <a:cs typeface="Roboto"/>
              <a:sym typeface="Roboto"/>
            </a:endParaRPr>
          </a:p>
          <a:p>
            <a:pPr marL="0" lvl="0" indent="0" algn="r" rtl="0">
              <a:spcBef>
                <a:spcPts val="0"/>
              </a:spcBef>
              <a:spcAft>
                <a:spcPts val="0"/>
              </a:spcAft>
              <a:buNone/>
            </a:pPr>
            <a:r>
              <a:rPr lang="en" b="1">
                <a:solidFill>
                  <a:srgbClr val="F3F3F3"/>
                </a:solidFill>
                <a:latin typeface="Roboto"/>
                <a:ea typeface="Roboto"/>
                <a:cs typeface="Roboto"/>
                <a:sym typeface="Roboto"/>
              </a:rPr>
              <a:t># of Project</a:t>
            </a:r>
            <a:endParaRPr b="1">
              <a:solidFill>
                <a:srgbClr val="F3F3F3"/>
              </a:solidFill>
              <a:latin typeface="Roboto"/>
              <a:ea typeface="Roboto"/>
              <a:cs typeface="Roboto"/>
              <a:sym typeface="Roboto"/>
            </a:endParaRPr>
          </a:p>
          <a:p>
            <a:pPr marL="0" lvl="0" indent="0" algn="r" rtl="0">
              <a:spcBef>
                <a:spcPts val="0"/>
              </a:spcBef>
              <a:spcAft>
                <a:spcPts val="0"/>
              </a:spcAft>
              <a:buNone/>
            </a:pPr>
            <a:r>
              <a:rPr lang="en" b="1">
                <a:solidFill>
                  <a:srgbClr val="F3F3F3"/>
                </a:solidFill>
                <a:latin typeface="Roboto"/>
                <a:ea typeface="Roboto"/>
                <a:cs typeface="Roboto"/>
                <a:sym typeface="Roboto"/>
              </a:rPr>
              <a:t>Device</a:t>
            </a:r>
            <a:endParaRPr b="1">
              <a:solidFill>
                <a:srgbClr val="F3F3F3"/>
              </a:solidFill>
              <a:latin typeface="Roboto"/>
              <a:ea typeface="Roboto"/>
              <a:cs typeface="Roboto"/>
              <a:sym typeface="Roboto"/>
            </a:endParaRPr>
          </a:p>
          <a:p>
            <a:pPr marL="0" lvl="0" indent="0" algn="r" rtl="0">
              <a:spcBef>
                <a:spcPts val="0"/>
              </a:spcBef>
              <a:spcAft>
                <a:spcPts val="0"/>
              </a:spcAft>
              <a:buNone/>
            </a:pPr>
            <a:endParaRPr b="1">
              <a:solidFill>
                <a:srgbClr val="F3F3F3"/>
              </a:solidFill>
              <a:latin typeface="Roboto"/>
              <a:ea typeface="Roboto"/>
              <a:cs typeface="Roboto"/>
              <a:sym typeface="Roboto"/>
            </a:endParaRPr>
          </a:p>
          <a:p>
            <a:pPr marL="0" lvl="0" indent="0" algn="r" rtl="0">
              <a:spcBef>
                <a:spcPts val="0"/>
              </a:spcBef>
              <a:spcAft>
                <a:spcPts val="0"/>
              </a:spcAft>
              <a:buNone/>
            </a:pPr>
            <a:endParaRPr b="1">
              <a:solidFill>
                <a:srgbClr val="F3F3F3"/>
              </a:solidFill>
              <a:latin typeface="Roboto"/>
              <a:ea typeface="Roboto"/>
              <a:cs typeface="Roboto"/>
              <a:sym typeface="Roboto"/>
            </a:endParaRPr>
          </a:p>
          <a:p>
            <a:pPr marL="0" lvl="0" indent="0" algn="r" rtl="0">
              <a:spcBef>
                <a:spcPts val="0"/>
              </a:spcBef>
              <a:spcAft>
                <a:spcPts val="0"/>
              </a:spcAft>
              <a:buNone/>
            </a:pPr>
            <a:r>
              <a:rPr lang="en" b="1">
                <a:solidFill>
                  <a:srgbClr val="F3F3F3"/>
                </a:solidFill>
                <a:latin typeface="Roboto"/>
                <a:ea typeface="Roboto"/>
                <a:cs typeface="Roboto"/>
                <a:sym typeface="Roboto"/>
              </a:rPr>
              <a:t>Software</a:t>
            </a:r>
            <a:endParaRPr b="1">
              <a:solidFill>
                <a:srgbClr val="F3F3F3"/>
              </a:solidFill>
              <a:latin typeface="Roboto"/>
              <a:ea typeface="Roboto"/>
              <a:cs typeface="Roboto"/>
              <a:sym typeface="Roboto"/>
            </a:endParaRPr>
          </a:p>
        </p:txBody>
      </p:sp>
      <p:sp>
        <p:nvSpPr>
          <p:cNvPr id="58" name="Google Shape;58;p13"/>
          <p:cNvSpPr txBox="1"/>
          <p:nvPr/>
        </p:nvSpPr>
        <p:spPr>
          <a:xfrm>
            <a:off x="3831975" y="945725"/>
            <a:ext cx="5312100" cy="13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Roboto Black"/>
                <a:ea typeface="Roboto Black"/>
                <a:cs typeface="Roboto Black"/>
                <a:sym typeface="Roboto Black"/>
              </a:rPr>
              <a:t>Meet FirstName -- The Achiever</a:t>
            </a:r>
            <a:endParaRPr sz="1800">
              <a:latin typeface="Roboto Black"/>
              <a:ea typeface="Roboto Black"/>
              <a:cs typeface="Roboto Black"/>
              <a:sym typeface="Roboto Black"/>
            </a:endParaRPr>
          </a:p>
          <a:p>
            <a:pPr marL="0" lvl="0" indent="0" algn="l" rtl="0">
              <a:spcBef>
                <a:spcPts val="0"/>
              </a:spcBef>
              <a:spcAft>
                <a:spcPts val="0"/>
              </a:spcAft>
              <a:buNone/>
            </a:pPr>
            <a:r>
              <a:rPr lang="en">
                <a:latin typeface="Roboto"/>
                <a:ea typeface="Roboto"/>
                <a:cs typeface="Roboto"/>
                <a:sym typeface="Roboto"/>
              </a:rPr>
              <a:t>Provide a short description that summarizes the persona, specifically related to using RetroQuest. Include information that is not made explicit in the blank. This description should not exceed the size of this textbox.….</a:t>
            </a:r>
            <a:endParaRPr>
              <a:latin typeface="Roboto"/>
              <a:ea typeface="Roboto"/>
              <a:cs typeface="Roboto"/>
              <a:sym typeface="Roboto"/>
            </a:endParaRPr>
          </a:p>
        </p:txBody>
      </p:sp>
      <p:sp>
        <p:nvSpPr>
          <p:cNvPr id="59" name="Google Shape;59;p13"/>
          <p:cNvSpPr/>
          <p:nvPr/>
        </p:nvSpPr>
        <p:spPr>
          <a:xfrm>
            <a:off x="885975" y="211375"/>
            <a:ext cx="1629900" cy="1629900"/>
          </a:xfrm>
          <a:prstGeom prst="flowChartSummingJunction">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13"/>
          <p:cNvCxnSpPr/>
          <p:nvPr/>
        </p:nvCxnSpPr>
        <p:spPr>
          <a:xfrm>
            <a:off x="757575" y="2467700"/>
            <a:ext cx="1754400" cy="0"/>
          </a:xfrm>
          <a:prstGeom prst="straightConnector1">
            <a:avLst/>
          </a:prstGeom>
          <a:noFill/>
          <a:ln w="9525" cap="flat" cmpd="sng">
            <a:solidFill>
              <a:srgbClr val="D9D9D9"/>
            </a:solidFill>
            <a:prstDash val="solid"/>
            <a:round/>
            <a:headEnd type="none" w="med" len="med"/>
            <a:tailEnd type="none" w="med" len="med"/>
          </a:ln>
        </p:spPr>
      </p:cxnSp>
      <p:sp>
        <p:nvSpPr>
          <p:cNvPr id="61" name="Google Shape;61;p13"/>
          <p:cNvSpPr txBox="1"/>
          <p:nvPr/>
        </p:nvSpPr>
        <p:spPr>
          <a:xfrm>
            <a:off x="643725" y="2451975"/>
            <a:ext cx="2127300" cy="4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Job Title, Division</a:t>
            </a:r>
            <a:endParaRPr sz="1800">
              <a:solidFill>
                <a:srgbClr val="FFFFFF"/>
              </a:solidFill>
              <a:latin typeface="Roboto"/>
              <a:ea typeface="Roboto"/>
              <a:cs typeface="Roboto"/>
              <a:sym typeface="Roboto"/>
            </a:endParaRPr>
          </a:p>
          <a:p>
            <a:pPr marL="0" lvl="0" indent="0" algn="l" rtl="0">
              <a:spcBef>
                <a:spcPts val="0"/>
              </a:spcBef>
              <a:spcAft>
                <a:spcPts val="0"/>
              </a:spcAft>
              <a:buNone/>
            </a:pPr>
            <a:endParaRPr sz="1800">
              <a:solidFill>
                <a:srgbClr val="FFFFFF"/>
              </a:solidFill>
              <a:latin typeface="Roboto"/>
              <a:ea typeface="Roboto"/>
              <a:cs typeface="Roboto"/>
              <a:sym typeface="Roboto"/>
            </a:endParaRPr>
          </a:p>
        </p:txBody>
      </p:sp>
      <p:sp>
        <p:nvSpPr>
          <p:cNvPr id="62" name="Google Shape;62;p13"/>
          <p:cNvSpPr txBox="1"/>
          <p:nvPr/>
        </p:nvSpPr>
        <p:spPr>
          <a:xfrm>
            <a:off x="1667550" y="2966575"/>
            <a:ext cx="1754400" cy="200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3F3F3"/>
                </a:solidFill>
                <a:latin typeface="Roboto"/>
                <a:ea typeface="Roboto"/>
                <a:cs typeface="Roboto"/>
                <a:sym typeface="Roboto"/>
              </a:rPr>
              <a:t>29</a:t>
            </a:r>
            <a:endParaRPr>
              <a:solidFill>
                <a:srgbClr val="F3F3F3"/>
              </a:solidFill>
              <a:latin typeface="Roboto"/>
              <a:ea typeface="Roboto"/>
              <a:cs typeface="Roboto"/>
              <a:sym typeface="Roboto"/>
            </a:endParaRPr>
          </a:p>
          <a:p>
            <a:pPr marL="0" lvl="0" indent="0" algn="l" rtl="0">
              <a:spcBef>
                <a:spcPts val="0"/>
              </a:spcBef>
              <a:spcAft>
                <a:spcPts val="0"/>
              </a:spcAft>
              <a:buNone/>
            </a:pPr>
            <a:r>
              <a:rPr lang="en">
                <a:solidFill>
                  <a:srgbClr val="F3F3F3"/>
                </a:solidFill>
                <a:latin typeface="Roboto"/>
                <a:ea typeface="Roboto"/>
                <a:cs typeface="Roboto"/>
                <a:sym typeface="Roboto"/>
              </a:rPr>
              <a:t>Single</a:t>
            </a:r>
            <a:endParaRPr>
              <a:solidFill>
                <a:srgbClr val="F3F3F3"/>
              </a:solidFill>
              <a:latin typeface="Roboto"/>
              <a:ea typeface="Roboto"/>
              <a:cs typeface="Roboto"/>
              <a:sym typeface="Roboto"/>
            </a:endParaRPr>
          </a:p>
          <a:p>
            <a:pPr marL="0" lvl="0" indent="0" algn="l" rtl="0">
              <a:spcBef>
                <a:spcPts val="0"/>
              </a:spcBef>
              <a:spcAft>
                <a:spcPts val="0"/>
              </a:spcAft>
              <a:buNone/>
            </a:pPr>
            <a:r>
              <a:rPr lang="en">
                <a:solidFill>
                  <a:srgbClr val="F3F3F3"/>
                </a:solidFill>
                <a:latin typeface="Roboto"/>
                <a:ea typeface="Roboto"/>
                <a:cs typeface="Roboto"/>
                <a:sym typeface="Roboto"/>
              </a:rPr>
              <a:t>65k +</a:t>
            </a:r>
            <a:endParaRPr>
              <a:solidFill>
                <a:srgbClr val="F3F3F3"/>
              </a:solidFill>
              <a:latin typeface="Roboto"/>
              <a:ea typeface="Roboto"/>
              <a:cs typeface="Roboto"/>
              <a:sym typeface="Roboto"/>
            </a:endParaRPr>
          </a:p>
          <a:p>
            <a:pPr marL="0" lvl="0" indent="0" algn="l" rtl="0">
              <a:spcBef>
                <a:spcPts val="0"/>
              </a:spcBef>
              <a:spcAft>
                <a:spcPts val="0"/>
              </a:spcAft>
              <a:buNone/>
            </a:pPr>
            <a:r>
              <a:rPr lang="en">
                <a:solidFill>
                  <a:srgbClr val="F3F3F3"/>
                </a:solidFill>
                <a:latin typeface="Roboto"/>
                <a:ea typeface="Roboto"/>
                <a:cs typeface="Roboto"/>
                <a:sym typeface="Roboto"/>
              </a:rPr>
              <a:t>3</a:t>
            </a:r>
            <a:endParaRPr>
              <a:solidFill>
                <a:srgbClr val="F3F3F3"/>
              </a:solidFill>
              <a:latin typeface="Roboto"/>
              <a:ea typeface="Roboto"/>
              <a:cs typeface="Roboto"/>
              <a:sym typeface="Roboto"/>
            </a:endParaRPr>
          </a:p>
          <a:p>
            <a:pPr marL="0" lvl="0" indent="0" algn="l" rtl="0">
              <a:spcBef>
                <a:spcPts val="0"/>
              </a:spcBef>
              <a:spcAft>
                <a:spcPts val="0"/>
              </a:spcAft>
              <a:buNone/>
            </a:pPr>
            <a:r>
              <a:rPr lang="en">
                <a:solidFill>
                  <a:srgbClr val="F3F3F3"/>
                </a:solidFill>
                <a:latin typeface="Roboto"/>
                <a:ea typeface="Roboto"/>
                <a:cs typeface="Roboto"/>
                <a:sym typeface="Roboto"/>
              </a:rPr>
              <a:t>Cellphone + + + + +</a:t>
            </a:r>
            <a:endParaRPr>
              <a:solidFill>
                <a:srgbClr val="F3F3F3"/>
              </a:solidFill>
              <a:latin typeface="Roboto"/>
              <a:ea typeface="Roboto"/>
              <a:cs typeface="Roboto"/>
              <a:sym typeface="Roboto"/>
            </a:endParaRPr>
          </a:p>
          <a:p>
            <a:pPr marL="0" lvl="0" indent="0" algn="l" rtl="0">
              <a:spcBef>
                <a:spcPts val="0"/>
              </a:spcBef>
              <a:spcAft>
                <a:spcPts val="0"/>
              </a:spcAft>
              <a:buNone/>
            </a:pPr>
            <a:r>
              <a:rPr lang="en">
                <a:solidFill>
                  <a:srgbClr val="F3F3F3"/>
                </a:solidFill>
                <a:latin typeface="Roboto"/>
                <a:ea typeface="Roboto"/>
                <a:cs typeface="Roboto"/>
                <a:sym typeface="Roboto"/>
              </a:rPr>
              <a:t>Laptop + + + </a:t>
            </a:r>
            <a:endParaRPr>
              <a:solidFill>
                <a:srgbClr val="F3F3F3"/>
              </a:solidFill>
              <a:latin typeface="Roboto"/>
              <a:ea typeface="Roboto"/>
              <a:cs typeface="Roboto"/>
              <a:sym typeface="Roboto"/>
            </a:endParaRPr>
          </a:p>
          <a:p>
            <a:pPr marL="0" lvl="0" indent="0" algn="l" rtl="0">
              <a:spcBef>
                <a:spcPts val="0"/>
              </a:spcBef>
              <a:spcAft>
                <a:spcPts val="0"/>
              </a:spcAft>
              <a:buNone/>
            </a:pPr>
            <a:r>
              <a:rPr lang="en">
                <a:solidFill>
                  <a:srgbClr val="F3F3F3"/>
                </a:solidFill>
                <a:latin typeface="Roboto"/>
                <a:ea typeface="Roboto"/>
                <a:cs typeface="Roboto"/>
                <a:sym typeface="Roboto"/>
              </a:rPr>
              <a:t>PC + </a:t>
            </a:r>
            <a:endParaRPr>
              <a:solidFill>
                <a:srgbClr val="F3F3F3"/>
              </a:solidFill>
              <a:latin typeface="Roboto"/>
              <a:ea typeface="Roboto"/>
              <a:cs typeface="Roboto"/>
              <a:sym typeface="Roboto"/>
            </a:endParaRPr>
          </a:p>
          <a:p>
            <a:pPr marL="0" lvl="0" indent="0" algn="l" rtl="0">
              <a:spcBef>
                <a:spcPts val="0"/>
              </a:spcBef>
              <a:spcAft>
                <a:spcPts val="0"/>
              </a:spcAft>
              <a:buNone/>
            </a:pPr>
            <a:r>
              <a:rPr lang="en">
                <a:solidFill>
                  <a:srgbClr val="F3F3F3"/>
                </a:solidFill>
                <a:latin typeface="Roboto"/>
                <a:ea typeface="Roboto"/>
                <a:cs typeface="Roboto"/>
                <a:sym typeface="Roboto"/>
              </a:rPr>
              <a:t>Slack + + + + + +</a:t>
            </a:r>
            <a:endParaRPr>
              <a:solidFill>
                <a:srgbClr val="F3F3F3"/>
              </a:solidFill>
              <a:latin typeface="Roboto"/>
              <a:ea typeface="Roboto"/>
              <a:cs typeface="Roboto"/>
              <a:sym typeface="Roboto"/>
            </a:endParaRPr>
          </a:p>
          <a:p>
            <a:pPr marL="0" lvl="0" indent="0" algn="l" rtl="0">
              <a:spcBef>
                <a:spcPts val="0"/>
              </a:spcBef>
              <a:spcAft>
                <a:spcPts val="0"/>
              </a:spcAft>
              <a:buNone/>
            </a:pPr>
            <a:r>
              <a:rPr lang="en">
                <a:solidFill>
                  <a:srgbClr val="F3F3F3"/>
                </a:solidFill>
                <a:latin typeface="Roboto"/>
                <a:ea typeface="Roboto"/>
                <a:cs typeface="Roboto"/>
                <a:sym typeface="Roboto"/>
              </a:rPr>
              <a:t>Trello + + + + </a:t>
            </a:r>
            <a:endParaRPr>
              <a:solidFill>
                <a:srgbClr val="F3F3F3"/>
              </a:solidFill>
              <a:latin typeface="Roboto"/>
              <a:ea typeface="Roboto"/>
              <a:cs typeface="Roboto"/>
              <a:sym typeface="Roboto"/>
            </a:endParaRPr>
          </a:p>
        </p:txBody>
      </p:sp>
      <p:sp>
        <p:nvSpPr>
          <p:cNvPr id="63" name="Google Shape;63;p13"/>
          <p:cNvSpPr txBox="1"/>
          <p:nvPr/>
        </p:nvSpPr>
        <p:spPr>
          <a:xfrm>
            <a:off x="3831975" y="2279675"/>
            <a:ext cx="2571600" cy="13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Roboto Black"/>
                <a:ea typeface="Roboto Black"/>
                <a:cs typeface="Roboto Black"/>
                <a:sym typeface="Roboto Black"/>
              </a:rPr>
              <a:t>PERSONAL VALUES</a:t>
            </a:r>
            <a:endParaRPr sz="1800">
              <a:latin typeface="Roboto Black"/>
              <a:ea typeface="Roboto Black"/>
              <a:cs typeface="Roboto Black"/>
              <a:sym typeface="Roboto Black"/>
            </a:endParaRPr>
          </a:p>
          <a:p>
            <a:pPr marL="0" lvl="0" indent="0" algn="l" rtl="0">
              <a:spcBef>
                <a:spcPts val="0"/>
              </a:spcBef>
              <a:spcAft>
                <a:spcPts val="0"/>
              </a:spcAft>
              <a:buNone/>
            </a:pP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Value 1</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Value 2</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Value 3</a:t>
            </a:r>
            <a:endParaRPr>
              <a:latin typeface="Roboto"/>
              <a:ea typeface="Roboto"/>
              <a:cs typeface="Roboto"/>
              <a:sym typeface="Roboto"/>
            </a:endParaRPr>
          </a:p>
        </p:txBody>
      </p:sp>
      <p:sp>
        <p:nvSpPr>
          <p:cNvPr id="64" name="Google Shape;64;p13"/>
          <p:cNvSpPr txBox="1"/>
          <p:nvPr/>
        </p:nvSpPr>
        <p:spPr>
          <a:xfrm>
            <a:off x="6464550" y="3689825"/>
            <a:ext cx="2571600" cy="13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Roboto Black"/>
                <a:ea typeface="Roboto Black"/>
                <a:cs typeface="Roboto Black"/>
                <a:sym typeface="Roboto Black"/>
              </a:rPr>
              <a:t>CHALLENGES</a:t>
            </a:r>
            <a:endParaRPr sz="1800">
              <a:latin typeface="Roboto Black"/>
              <a:ea typeface="Roboto Black"/>
              <a:cs typeface="Roboto Black"/>
              <a:sym typeface="Roboto Black"/>
            </a:endParaRPr>
          </a:p>
          <a:p>
            <a:pPr marL="0" lvl="0" indent="0" algn="l" rtl="0">
              <a:spcBef>
                <a:spcPts val="0"/>
              </a:spcBef>
              <a:spcAft>
                <a:spcPts val="0"/>
              </a:spcAft>
              <a:buNone/>
            </a:pP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Challenge 1</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Challenge 2</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Challenge 3</a:t>
            </a:r>
            <a:endParaRPr>
              <a:latin typeface="Roboto"/>
              <a:ea typeface="Roboto"/>
              <a:cs typeface="Roboto"/>
              <a:sym typeface="Roboto"/>
            </a:endParaRPr>
          </a:p>
        </p:txBody>
      </p:sp>
      <p:sp>
        <p:nvSpPr>
          <p:cNvPr id="65" name="Google Shape;65;p13"/>
          <p:cNvSpPr txBox="1"/>
          <p:nvPr/>
        </p:nvSpPr>
        <p:spPr>
          <a:xfrm>
            <a:off x="3831975" y="3725300"/>
            <a:ext cx="2571600" cy="13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Roboto Black"/>
                <a:ea typeface="Roboto Black"/>
                <a:cs typeface="Roboto Black"/>
                <a:sym typeface="Roboto Black"/>
              </a:rPr>
              <a:t>MOTIVATIONS</a:t>
            </a:r>
            <a:endParaRPr sz="1800">
              <a:latin typeface="Roboto Black"/>
              <a:ea typeface="Roboto Black"/>
              <a:cs typeface="Roboto Black"/>
              <a:sym typeface="Roboto Black"/>
            </a:endParaRPr>
          </a:p>
          <a:p>
            <a:pPr marL="0" lvl="0" indent="0" algn="l" rtl="0">
              <a:spcBef>
                <a:spcPts val="0"/>
              </a:spcBef>
              <a:spcAft>
                <a:spcPts val="0"/>
              </a:spcAft>
              <a:buNone/>
            </a:pP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Motivation 1</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Motivation 2</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Motivation 3</a:t>
            </a:r>
            <a:endParaRPr>
              <a:latin typeface="Roboto"/>
              <a:ea typeface="Roboto"/>
              <a:cs typeface="Roboto"/>
              <a:sym typeface="Roboto"/>
            </a:endParaRPr>
          </a:p>
        </p:txBody>
      </p:sp>
      <p:sp>
        <p:nvSpPr>
          <p:cNvPr id="66" name="Google Shape;66;p13"/>
          <p:cNvSpPr txBox="1"/>
          <p:nvPr/>
        </p:nvSpPr>
        <p:spPr>
          <a:xfrm>
            <a:off x="6496200" y="2279675"/>
            <a:ext cx="2571600" cy="13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Roboto Black"/>
                <a:ea typeface="Roboto Black"/>
                <a:cs typeface="Roboto Black"/>
                <a:sym typeface="Roboto Black"/>
              </a:rPr>
              <a:t>GOALS</a:t>
            </a:r>
            <a:endParaRPr sz="1800">
              <a:latin typeface="Roboto Black"/>
              <a:ea typeface="Roboto Black"/>
              <a:cs typeface="Roboto Black"/>
              <a:sym typeface="Roboto Black"/>
            </a:endParaRPr>
          </a:p>
          <a:p>
            <a:pPr marL="0" lvl="0" indent="0" algn="l" rtl="0">
              <a:spcBef>
                <a:spcPts val="0"/>
              </a:spcBef>
              <a:spcAft>
                <a:spcPts val="0"/>
              </a:spcAft>
              <a:buNone/>
            </a:pP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Goal 1</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Goal 2</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Goal 3</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311700" y="2649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Black"/>
                <a:ea typeface="Roboto Black"/>
                <a:cs typeface="Roboto Black"/>
                <a:sym typeface="Roboto Black"/>
              </a:rPr>
              <a:t>First Name - Scenario</a:t>
            </a:r>
            <a:endParaRPr>
              <a:latin typeface="Roboto Black"/>
              <a:ea typeface="Roboto Black"/>
              <a:cs typeface="Roboto Black"/>
              <a:sym typeface="Roboto Black"/>
            </a:endParaRPr>
          </a:p>
        </p:txBody>
      </p:sp>
      <p:sp>
        <p:nvSpPr>
          <p:cNvPr id="72" name="Google Shape;72;p14"/>
          <p:cNvSpPr txBox="1">
            <a:spLocks noGrp="1"/>
          </p:cNvSpPr>
          <p:nvPr>
            <p:ph type="body" idx="1"/>
          </p:nvPr>
        </p:nvSpPr>
        <p:spPr>
          <a:xfrm>
            <a:off x="311700" y="10000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Roboto"/>
                <a:ea typeface="Roboto"/>
                <a:cs typeface="Roboto"/>
                <a:sym typeface="Roboto"/>
              </a:rPr>
              <a:t>From the persona, follow the </a:t>
            </a:r>
            <a:r>
              <a:rPr lang="en" sz="1400" b="1">
                <a:latin typeface="Roboto"/>
                <a:ea typeface="Roboto"/>
                <a:cs typeface="Roboto"/>
                <a:sym typeface="Roboto"/>
              </a:rPr>
              <a:t>motivation → scenarios → features → behaviors </a:t>
            </a:r>
            <a:r>
              <a:rPr lang="en" sz="1400">
                <a:latin typeface="Roboto"/>
                <a:ea typeface="Roboto"/>
                <a:cs typeface="Roboto"/>
                <a:sym typeface="Roboto"/>
              </a:rPr>
              <a:t>guideline to develop a paragraph of success case scenario where the persona uses RetroQuest.</a:t>
            </a:r>
            <a:endParaRPr sz="1400">
              <a:latin typeface="Roboto"/>
              <a:ea typeface="Roboto"/>
              <a:cs typeface="Roboto"/>
              <a:sym typeface="Roboto"/>
            </a:endParaRPr>
          </a:p>
          <a:p>
            <a:pPr marL="0" lvl="0" indent="0" algn="l" rtl="0">
              <a:spcBef>
                <a:spcPts val="1600"/>
              </a:spcBef>
              <a:spcAft>
                <a:spcPts val="1600"/>
              </a:spcAft>
              <a:buNone/>
            </a:pPr>
            <a:endParaRPr sz="1400">
              <a:latin typeface="Roboto"/>
              <a:ea typeface="Roboto"/>
              <a:cs typeface="Roboto"/>
              <a:sym typeface="Roboto"/>
            </a:endParaRPr>
          </a:p>
        </p:txBody>
      </p:sp>
      <p:pic>
        <p:nvPicPr>
          <p:cNvPr id="73" name="Google Shape;73;p14"/>
          <p:cNvPicPr preferRelativeResize="0"/>
          <p:nvPr/>
        </p:nvPicPr>
        <p:blipFill>
          <a:blip r:embed="rId3">
            <a:alphaModFix/>
          </a:blip>
          <a:stretch>
            <a:fillRect/>
          </a:stretch>
        </p:blipFill>
        <p:spPr>
          <a:xfrm>
            <a:off x="311700" y="1745180"/>
            <a:ext cx="8634400" cy="3305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6"/>
          <p:cNvSpPr txBox="1">
            <a:spLocks noGrp="1"/>
          </p:cNvSpPr>
          <p:nvPr>
            <p:ph type="title"/>
          </p:nvPr>
        </p:nvSpPr>
        <p:spPr>
          <a:xfrm>
            <a:off x="316875" y="275558"/>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E59351"/>
                </a:solidFill>
                <a:latin typeface="Nunito"/>
                <a:ea typeface="Nunito"/>
                <a:cs typeface="Nunito"/>
                <a:sym typeface="Nunito"/>
              </a:rPr>
              <a:t>Ashley - Best Case Scenario</a:t>
            </a:r>
            <a:endParaRPr b="1" dirty="0">
              <a:solidFill>
                <a:srgbClr val="E59351"/>
              </a:solidFill>
              <a:latin typeface="Nunito"/>
              <a:ea typeface="Nunito"/>
              <a:cs typeface="Nunito"/>
              <a:sym typeface="Nunito"/>
            </a:endParaRPr>
          </a:p>
        </p:txBody>
      </p:sp>
      <p:sp>
        <p:nvSpPr>
          <p:cNvPr id="108" name="Google Shape;108;p16"/>
          <p:cNvSpPr txBox="1">
            <a:spLocks noGrp="1"/>
          </p:cNvSpPr>
          <p:nvPr>
            <p:ph type="body" idx="1"/>
          </p:nvPr>
        </p:nvSpPr>
        <p:spPr>
          <a:xfrm>
            <a:off x="2597700"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Sees Hellenic Museum right next to the Detroit Institute of Arts</a:t>
            </a:r>
            <a:r>
              <a:rPr lang="en" sz="1200">
                <a:latin typeface="Nunito"/>
                <a:ea typeface="Nunito"/>
                <a:cs typeface="Nunito"/>
                <a:sym typeface="Nunito"/>
              </a:rPr>
              <a:t>, </a:t>
            </a:r>
            <a:r>
              <a:rPr lang="en" sz="1200" b="1">
                <a:latin typeface="Nunito"/>
                <a:ea typeface="Nunito"/>
                <a:cs typeface="Nunito"/>
                <a:sym typeface="Nunito"/>
              </a:rPr>
              <a:t>clicks the link</a:t>
            </a:r>
            <a:r>
              <a:rPr lang="en" sz="1200">
                <a:latin typeface="Nunito"/>
                <a:ea typeface="Nunito"/>
                <a:cs typeface="Nunito"/>
                <a:sym typeface="Nunito"/>
              </a:rPr>
              <a:t> to visit the site.</a:t>
            </a:r>
            <a:endParaRPr sz="1200">
              <a:latin typeface="Nunito"/>
              <a:ea typeface="Nunito"/>
              <a:cs typeface="Nunito"/>
              <a:sym typeface="Nunito"/>
            </a:endParaRPr>
          </a:p>
        </p:txBody>
      </p:sp>
      <p:sp>
        <p:nvSpPr>
          <p:cNvPr id="109" name="Google Shape;109;p16"/>
          <p:cNvSpPr txBox="1">
            <a:spLocks noGrp="1"/>
          </p:cNvSpPr>
          <p:nvPr>
            <p:ph type="body" idx="1"/>
          </p:nvPr>
        </p:nvSpPr>
        <p:spPr>
          <a:xfrm>
            <a:off x="4797250"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Scroll over the front page</a:t>
            </a:r>
            <a:r>
              <a:rPr lang="en" sz="1200">
                <a:latin typeface="Nunito"/>
                <a:ea typeface="Nunito"/>
                <a:cs typeface="Nunito"/>
                <a:sym typeface="Nunito"/>
              </a:rPr>
              <a:t> to search for a quick intro and visiting info. Finds that it only opens on Sunday and it fits her schedule.</a:t>
            </a:r>
            <a:endParaRPr sz="1200">
              <a:latin typeface="Nunito"/>
              <a:ea typeface="Nunito"/>
              <a:cs typeface="Nunito"/>
              <a:sym typeface="Nunito"/>
            </a:endParaRPr>
          </a:p>
        </p:txBody>
      </p:sp>
      <p:sp>
        <p:nvSpPr>
          <p:cNvPr id="110" name="Google Shape;110;p16"/>
          <p:cNvSpPr txBox="1">
            <a:spLocks noGrp="1"/>
          </p:cNvSpPr>
          <p:nvPr>
            <p:ph type="body" idx="1"/>
          </p:nvPr>
        </p:nvSpPr>
        <p:spPr>
          <a:xfrm>
            <a:off x="414475"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Planning a trip in Detroit for Spring Break. </a:t>
            </a:r>
            <a:r>
              <a:rPr lang="en" sz="1200">
                <a:latin typeface="Nunito"/>
                <a:ea typeface="Nunito"/>
                <a:cs typeface="Nunito"/>
                <a:sym typeface="Nunito"/>
              </a:rPr>
              <a:t>Opens Google Map to see tourist attraction locations.</a:t>
            </a:r>
            <a:endParaRPr sz="1200">
              <a:latin typeface="Nunito"/>
              <a:ea typeface="Nunito"/>
              <a:cs typeface="Nunito"/>
              <a:sym typeface="Nunito"/>
            </a:endParaRPr>
          </a:p>
        </p:txBody>
      </p:sp>
      <p:sp>
        <p:nvSpPr>
          <p:cNvPr id="111" name="Google Shape;111;p16"/>
          <p:cNvSpPr txBox="1">
            <a:spLocks noGrp="1"/>
          </p:cNvSpPr>
          <p:nvPr>
            <p:ph type="body" idx="1"/>
          </p:nvPr>
        </p:nvSpPr>
        <p:spPr>
          <a:xfrm>
            <a:off x="7041625"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Clicks the ‘exhibition’ page</a:t>
            </a:r>
            <a:r>
              <a:rPr lang="en" sz="1200">
                <a:latin typeface="Nunito"/>
                <a:ea typeface="Nunito"/>
                <a:cs typeface="Nunito"/>
                <a:sym typeface="Nunito"/>
              </a:rPr>
              <a:t> to see what to expect. Browses through the images and themes and gets more interested.</a:t>
            </a:r>
            <a:endParaRPr sz="1200">
              <a:latin typeface="Nunito"/>
              <a:ea typeface="Nunito"/>
              <a:cs typeface="Nunito"/>
              <a:sym typeface="Nunito"/>
            </a:endParaRPr>
          </a:p>
        </p:txBody>
      </p:sp>
      <p:sp>
        <p:nvSpPr>
          <p:cNvPr id="112" name="Google Shape;112;p16"/>
          <p:cNvSpPr txBox="1">
            <a:spLocks noGrp="1"/>
          </p:cNvSpPr>
          <p:nvPr>
            <p:ph type="body" idx="1"/>
          </p:nvPr>
        </p:nvSpPr>
        <p:spPr>
          <a:xfrm>
            <a:off x="4819663" y="2971025"/>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Clicks the ‘events’ page</a:t>
            </a:r>
            <a:r>
              <a:rPr lang="en" sz="1200">
                <a:latin typeface="Nunito"/>
                <a:ea typeface="Nunito"/>
                <a:cs typeface="Nunito"/>
                <a:sym typeface="Nunito"/>
              </a:rPr>
              <a:t> and adds the upcoming Marching Band event in Greektown Detroit into her calendar. </a:t>
            </a:r>
            <a:endParaRPr sz="1200">
              <a:latin typeface="Nunito"/>
              <a:ea typeface="Nunito"/>
              <a:cs typeface="Nunito"/>
              <a:sym typeface="Nunito"/>
            </a:endParaRPr>
          </a:p>
        </p:txBody>
      </p:sp>
      <p:sp>
        <p:nvSpPr>
          <p:cNvPr id="113" name="Google Shape;113;p16"/>
          <p:cNvSpPr txBox="1">
            <a:spLocks noGrp="1"/>
          </p:cNvSpPr>
          <p:nvPr>
            <p:ph type="body" idx="1"/>
          </p:nvPr>
        </p:nvSpPr>
        <p:spPr>
          <a:xfrm>
            <a:off x="7041625" y="2971025"/>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Clicks the ‘about us’ page</a:t>
            </a:r>
            <a:r>
              <a:rPr lang="en" sz="1200">
                <a:latin typeface="Nunito"/>
                <a:ea typeface="Nunito"/>
                <a:cs typeface="Nunito"/>
                <a:sym typeface="Nunito"/>
              </a:rPr>
              <a:t> to quickly glance through the history of the museum. Adds the museum to her schedule. </a:t>
            </a:r>
            <a:endParaRPr sz="1200">
              <a:latin typeface="Nunito"/>
              <a:ea typeface="Nunito"/>
              <a:cs typeface="Nunito"/>
              <a:sym typeface="Nunito"/>
            </a:endParaRPr>
          </a:p>
        </p:txBody>
      </p:sp>
      <p:sp>
        <p:nvSpPr>
          <p:cNvPr id="114" name="Google Shape;114;p16"/>
          <p:cNvSpPr txBox="1">
            <a:spLocks noGrp="1"/>
          </p:cNvSpPr>
          <p:nvPr>
            <p:ph type="body" idx="1"/>
          </p:nvPr>
        </p:nvSpPr>
        <p:spPr>
          <a:xfrm>
            <a:off x="2597700" y="2991001"/>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Clicks the ‘explore the Greek community in Detroit’ page</a:t>
            </a:r>
            <a:r>
              <a:rPr lang="en" sz="1200">
                <a:latin typeface="Nunito"/>
                <a:ea typeface="Nunito"/>
                <a:cs typeface="Nunito"/>
                <a:sym typeface="Nunito"/>
              </a:rPr>
              <a:t> and adds more spots to her trip schedule for that day.</a:t>
            </a:r>
            <a:endParaRPr sz="1200">
              <a:latin typeface="Nunito"/>
              <a:ea typeface="Nunito"/>
              <a:cs typeface="Nunito"/>
              <a:sym typeface="Nunito"/>
            </a:endParaRPr>
          </a:p>
        </p:txBody>
      </p:sp>
      <p:cxnSp>
        <p:nvCxnSpPr>
          <p:cNvPr id="115" name="Google Shape;115;p16"/>
          <p:cNvCxnSpPr>
            <a:endCxn id="108" idx="1"/>
          </p:cNvCxnSpPr>
          <p:nvPr/>
        </p:nvCxnSpPr>
        <p:spPr>
          <a:xfrm>
            <a:off x="2151600" y="1749850"/>
            <a:ext cx="446100" cy="0"/>
          </a:xfrm>
          <a:prstGeom prst="straightConnector1">
            <a:avLst/>
          </a:prstGeom>
          <a:noFill/>
          <a:ln w="19050" cap="flat" cmpd="sng">
            <a:solidFill>
              <a:srgbClr val="E59351"/>
            </a:solidFill>
            <a:prstDash val="solid"/>
            <a:round/>
            <a:headEnd type="none" w="med" len="med"/>
            <a:tailEnd type="triangle" w="med" len="med"/>
          </a:ln>
        </p:spPr>
      </p:cxnSp>
      <p:cxnSp>
        <p:nvCxnSpPr>
          <p:cNvPr id="116" name="Google Shape;116;p16"/>
          <p:cNvCxnSpPr/>
          <p:nvPr/>
        </p:nvCxnSpPr>
        <p:spPr>
          <a:xfrm>
            <a:off x="4373500" y="1749850"/>
            <a:ext cx="446100" cy="0"/>
          </a:xfrm>
          <a:prstGeom prst="straightConnector1">
            <a:avLst/>
          </a:prstGeom>
          <a:noFill/>
          <a:ln w="19050" cap="flat" cmpd="sng">
            <a:solidFill>
              <a:srgbClr val="E59351"/>
            </a:solidFill>
            <a:prstDash val="solid"/>
            <a:round/>
            <a:headEnd type="none" w="med" len="med"/>
            <a:tailEnd type="triangle" w="med" len="med"/>
          </a:ln>
        </p:spPr>
      </p:cxnSp>
      <p:cxnSp>
        <p:nvCxnSpPr>
          <p:cNvPr id="117" name="Google Shape;117;p16"/>
          <p:cNvCxnSpPr/>
          <p:nvPr/>
        </p:nvCxnSpPr>
        <p:spPr>
          <a:xfrm>
            <a:off x="6564888" y="1749850"/>
            <a:ext cx="446100" cy="0"/>
          </a:xfrm>
          <a:prstGeom prst="straightConnector1">
            <a:avLst/>
          </a:prstGeom>
          <a:noFill/>
          <a:ln w="19050" cap="flat" cmpd="sng">
            <a:solidFill>
              <a:srgbClr val="E59351"/>
            </a:solidFill>
            <a:prstDash val="solid"/>
            <a:round/>
            <a:headEnd type="none" w="med" len="med"/>
            <a:tailEnd type="triangle" w="med" len="med"/>
          </a:ln>
        </p:spPr>
      </p:cxnSp>
      <p:cxnSp>
        <p:nvCxnSpPr>
          <p:cNvPr id="118" name="Google Shape;118;p16"/>
          <p:cNvCxnSpPr>
            <a:endCxn id="113" idx="0"/>
          </p:cNvCxnSpPr>
          <p:nvPr/>
        </p:nvCxnSpPr>
        <p:spPr>
          <a:xfrm>
            <a:off x="7898125" y="2467325"/>
            <a:ext cx="12000" cy="503700"/>
          </a:xfrm>
          <a:prstGeom prst="straightConnector1">
            <a:avLst/>
          </a:prstGeom>
          <a:noFill/>
          <a:ln w="19050" cap="flat" cmpd="sng">
            <a:solidFill>
              <a:srgbClr val="E59351"/>
            </a:solidFill>
            <a:prstDash val="solid"/>
            <a:round/>
            <a:headEnd type="none" w="med" len="med"/>
            <a:tailEnd type="triangle" w="med" len="med"/>
          </a:ln>
        </p:spPr>
      </p:cxnSp>
      <p:cxnSp>
        <p:nvCxnSpPr>
          <p:cNvPr id="119" name="Google Shape;119;p16"/>
          <p:cNvCxnSpPr/>
          <p:nvPr/>
        </p:nvCxnSpPr>
        <p:spPr>
          <a:xfrm>
            <a:off x="6595513" y="3688475"/>
            <a:ext cx="446100" cy="0"/>
          </a:xfrm>
          <a:prstGeom prst="straightConnector1">
            <a:avLst/>
          </a:prstGeom>
          <a:noFill/>
          <a:ln w="19050" cap="flat" cmpd="sng">
            <a:solidFill>
              <a:srgbClr val="E59351"/>
            </a:solidFill>
            <a:prstDash val="solid"/>
            <a:round/>
            <a:headEnd type="triangle" w="med" len="med"/>
            <a:tailEnd type="none" w="med" len="med"/>
          </a:ln>
        </p:spPr>
      </p:cxnSp>
      <p:cxnSp>
        <p:nvCxnSpPr>
          <p:cNvPr id="120" name="Google Shape;120;p16"/>
          <p:cNvCxnSpPr/>
          <p:nvPr/>
        </p:nvCxnSpPr>
        <p:spPr>
          <a:xfrm>
            <a:off x="4354125" y="3688475"/>
            <a:ext cx="446100" cy="0"/>
          </a:xfrm>
          <a:prstGeom prst="straightConnector1">
            <a:avLst/>
          </a:prstGeom>
          <a:noFill/>
          <a:ln w="19050" cap="flat" cmpd="sng">
            <a:solidFill>
              <a:srgbClr val="E59351"/>
            </a:solidFill>
            <a:prstDash val="solid"/>
            <a:round/>
            <a:headEnd type="triangl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7"/>
        <p:cNvGrpSpPr/>
        <p:nvPr/>
      </p:nvGrpSpPr>
      <p:grpSpPr>
        <a:xfrm>
          <a:off x="0" y="0"/>
          <a:ext cx="0" cy="0"/>
          <a:chOff x="0" y="0"/>
          <a:chExt cx="0" cy="0"/>
        </a:xfrm>
      </p:grpSpPr>
      <p:sp>
        <p:nvSpPr>
          <p:cNvPr id="78" name="Google Shape;78;p15"/>
          <p:cNvSpPr/>
          <p:nvPr/>
        </p:nvSpPr>
        <p:spPr>
          <a:xfrm>
            <a:off x="0" y="150"/>
            <a:ext cx="3174000" cy="5143500"/>
          </a:xfrm>
          <a:prstGeom prst="rect">
            <a:avLst/>
          </a:prstGeom>
          <a:solidFill>
            <a:srgbClr val="E59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txBox="1"/>
          <p:nvPr/>
        </p:nvSpPr>
        <p:spPr>
          <a:xfrm>
            <a:off x="301200" y="1965175"/>
            <a:ext cx="2571600" cy="35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8F8F2"/>
                </a:solidFill>
                <a:latin typeface="Roboto Black"/>
                <a:ea typeface="Roboto Black"/>
                <a:cs typeface="Roboto Black"/>
                <a:sym typeface="Roboto Black"/>
              </a:rPr>
              <a:t>Ashley the Backpacker</a:t>
            </a:r>
            <a:endParaRPr sz="1600" b="1">
              <a:solidFill>
                <a:srgbClr val="F8F8F2"/>
              </a:solidFill>
              <a:latin typeface="Roboto"/>
              <a:ea typeface="Roboto"/>
              <a:cs typeface="Roboto"/>
              <a:sym typeface="Roboto"/>
            </a:endParaRPr>
          </a:p>
        </p:txBody>
      </p:sp>
      <p:sp>
        <p:nvSpPr>
          <p:cNvPr id="80" name="Google Shape;80;p15"/>
          <p:cNvSpPr txBox="1"/>
          <p:nvPr/>
        </p:nvSpPr>
        <p:spPr>
          <a:xfrm>
            <a:off x="3469050" y="171775"/>
            <a:ext cx="2258100" cy="1234800"/>
          </a:xfrm>
          <a:prstGeom prst="rect">
            <a:avLst/>
          </a:prstGeom>
          <a:solidFill>
            <a:srgbClr val="FFFFFF"/>
          </a:solidFill>
          <a:ln>
            <a:noFill/>
          </a:ln>
          <a:effectLst>
            <a:outerShdw blurRad="57150" dist="19050" dir="5400000" algn="bl" rotWithShape="0">
              <a:srgbClr val="999999">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i="1">
                <a:solidFill>
                  <a:srgbClr val="666666"/>
                </a:solidFill>
                <a:latin typeface="Nunito"/>
                <a:ea typeface="Nunito"/>
                <a:cs typeface="Nunito"/>
                <a:sym typeface="Nunito"/>
              </a:rPr>
              <a:t>“As an in-depth travel lover, I want to explore places that helps me learn about the culture and history of a city.”</a:t>
            </a:r>
            <a:endParaRPr i="1">
              <a:solidFill>
                <a:srgbClr val="666666"/>
              </a:solidFill>
              <a:latin typeface="Nunito"/>
              <a:ea typeface="Nunito"/>
              <a:cs typeface="Nunito"/>
              <a:sym typeface="Nunito"/>
            </a:endParaRPr>
          </a:p>
        </p:txBody>
      </p:sp>
      <p:sp>
        <p:nvSpPr>
          <p:cNvPr id="81" name="Google Shape;81;p15"/>
          <p:cNvSpPr txBox="1"/>
          <p:nvPr/>
        </p:nvSpPr>
        <p:spPr>
          <a:xfrm>
            <a:off x="3392850" y="1677175"/>
            <a:ext cx="2419800" cy="32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rgbClr val="FFA45B"/>
                </a:solidFill>
                <a:latin typeface="Nunito"/>
                <a:ea typeface="Nunito"/>
                <a:cs typeface="Nunito"/>
                <a:sym typeface="Nunito"/>
              </a:rPr>
              <a:t>BIO</a:t>
            </a:r>
            <a:endParaRPr sz="1800" b="1" dirty="0">
              <a:solidFill>
                <a:srgbClr val="FFA45B"/>
              </a:solidFill>
              <a:latin typeface="Nunito"/>
              <a:ea typeface="Nunito"/>
              <a:cs typeface="Nunito"/>
              <a:sym typeface="Nunito"/>
            </a:endParaRPr>
          </a:p>
          <a:p>
            <a:pPr marL="0" lvl="0" indent="0" algn="l" rtl="0">
              <a:spcBef>
                <a:spcPts val="0"/>
              </a:spcBef>
              <a:spcAft>
                <a:spcPts val="0"/>
              </a:spcAft>
              <a:buNone/>
            </a:pPr>
            <a:endParaRPr sz="1000" dirty="0">
              <a:latin typeface="Nunito"/>
              <a:ea typeface="Nunito"/>
              <a:cs typeface="Nunito"/>
              <a:sym typeface="Nunito"/>
            </a:endParaRPr>
          </a:p>
          <a:p>
            <a:pPr marL="0" lvl="0" indent="0" algn="just" rtl="0">
              <a:spcBef>
                <a:spcPts val="0"/>
              </a:spcBef>
              <a:spcAft>
                <a:spcPts val="0"/>
              </a:spcAft>
              <a:buNone/>
            </a:pPr>
            <a:r>
              <a:rPr lang="en" sz="1000" dirty="0">
                <a:latin typeface="Nunito"/>
                <a:ea typeface="Nunito"/>
                <a:cs typeface="Nunito"/>
                <a:sym typeface="Nunito"/>
              </a:rPr>
              <a:t>Ashley is a third-year OSU Architecture student who loves to explore the history of the cities and the buildings while traveling. She enjoys visiting museums to expand her knowledge in the local community and history, so she always includes local museums for her backpacking travel. </a:t>
            </a:r>
            <a:r>
              <a:rPr lang="en" sz="1000" dirty="0">
                <a:solidFill>
                  <a:schemeClr val="dk1"/>
                </a:solidFill>
                <a:latin typeface="Nunito"/>
                <a:ea typeface="Nunito"/>
                <a:cs typeface="Nunito"/>
                <a:sym typeface="Nunito"/>
              </a:rPr>
              <a:t>She also likes to post beautiful pictures on social media to share her travel moments and uses the platform as a tool to collect the inspiration for her architecture assignments. </a:t>
            </a:r>
            <a:r>
              <a:rPr lang="en" sz="1000" dirty="0">
                <a:latin typeface="Nunito"/>
                <a:ea typeface="Nunito"/>
                <a:cs typeface="Nunito"/>
                <a:sym typeface="Nunito"/>
              </a:rPr>
              <a:t>Ashley usually Googles for related information of the museum to evaluate if she wants to visit it, and learns more details on the museum website. </a:t>
            </a:r>
            <a:endParaRPr sz="1000" dirty="0">
              <a:latin typeface="Nunito"/>
              <a:ea typeface="Nunito"/>
              <a:cs typeface="Nunito"/>
              <a:sym typeface="Nunito"/>
            </a:endParaRPr>
          </a:p>
        </p:txBody>
      </p:sp>
      <p:cxnSp>
        <p:nvCxnSpPr>
          <p:cNvPr id="82" name="Google Shape;82;p15"/>
          <p:cNvCxnSpPr/>
          <p:nvPr/>
        </p:nvCxnSpPr>
        <p:spPr>
          <a:xfrm>
            <a:off x="487350" y="2376536"/>
            <a:ext cx="2199300" cy="0"/>
          </a:xfrm>
          <a:prstGeom prst="straightConnector1">
            <a:avLst/>
          </a:prstGeom>
          <a:noFill/>
          <a:ln w="9525" cap="flat" cmpd="sng">
            <a:solidFill>
              <a:srgbClr val="FFEC92"/>
            </a:solidFill>
            <a:prstDash val="solid"/>
            <a:round/>
            <a:headEnd type="none" w="med" len="med"/>
            <a:tailEnd type="none" w="med" len="med"/>
          </a:ln>
        </p:spPr>
      </p:cxnSp>
      <p:sp>
        <p:nvSpPr>
          <p:cNvPr id="83" name="Google Shape;83;p15"/>
          <p:cNvSpPr txBox="1"/>
          <p:nvPr/>
        </p:nvSpPr>
        <p:spPr>
          <a:xfrm>
            <a:off x="65375" y="2391500"/>
            <a:ext cx="1408500" cy="162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b="1">
                <a:solidFill>
                  <a:srgbClr val="F3F3F3"/>
                </a:solidFill>
                <a:latin typeface="Nunito"/>
                <a:ea typeface="Nunito"/>
                <a:cs typeface="Nunito"/>
                <a:sym typeface="Nunito"/>
              </a:rPr>
              <a:t>Age</a:t>
            </a: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Profession</a:t>
            </a:r>
            <a:endParaRPr sz="1000" b="1">
              <a:solidFill>
                <a:srgbClr val="F3F3F3"/>
              </a:solidFill>
              <a:latin typeface="Nunito"/>
              <a:ea typeface="Nunito"/>
              <a:cs typeface="Nunito"/>
              <a:sym typeface="Nunito"/>
            </a:endParaRPr>
          </a:p>
          <a:p>
            <a:pPr marL="0" lvl="0" indent="0" algn="r" rtl="0">
              <a:spcBef>
                <a:spcPts val="0"/>
              </a:spcBef>
              <a:spcAft>
                <a:spcPts val="0"/>
              </a:spcAft>
              <a:buNone/>
            </a:pP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Education</a:t>
            </a: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Location</a:t>
            </a: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Interests</a:t>
            </a:r>
            <a:endParaRPr sz="1000" b="1">
              <a:solidFill>
                <a:srgbClr val="F3F3F3"/>
              </a:solidFill>
              <a:latin typeface="Nunito"/>
              <a:ea typeface="Nunito"/>
              <a:cs typeface="Nunito"/>
              <a:sym typeface="Nunito"/>
            </a:endParaRPr>
          </a:p>
          <a:p>
            <a:pPr marL="0" lvl="0" indent="0" algn="r" rtl="0">
              <a:spcBef>
                <a:spcPts val="0"/>
              </a:spcBef>
              <a:spcAft>
                <a:spcPts val="0"/>
              </a:spcAft>
              <a:buNone/>
            </a:pP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Devices</a:t>
            </a:r>
            <a:endParaRPr sz="1000" b="1">
              <a:solidFill>
                <a:srgbClr val="F3F3F3"/>
              </a:solidFill>
              <a:latin typeface="Nunito"/>
              <a:ea typeface="Nunito"/>
              <a:cs typeface="Nunito"/>
              <a:sym typeface="Nunito"/>
            </a:endParaRPr>
          </a:p>
          <a:p>
            <a:pPr marL="0" lvl="0" indent="0" algn="r" rtl="0">
              <a:spcBef>
                <a:spcPts val="0"/>
              </a:spcBef>
              <a:spcAft>
                <a:spcPts val="0"/>
              </a:spcAft>
              <a:buClr>
                <a:schemeClr val="dk1"/>
              </a:buClr>
              <a:buSzPts val="1100"/>
              <a:buFont typeface="Arial"/>
              <a:buNone/>
            </a:pPr>
            <a:r>
              <a:rPr lang="en" sz="1000" b="1">
                <a:solidFill>
                  <a:srgbClr val="F3F3F3"/>
                </a:solidFill>
                <a:latin typeface="Nunito"/>
                <a:ea typeface="Nunito"/>
                <a:cs typeface="Nunito"/>
                <a:sym typeface="Nunito"/>
              </a:rPr>
              <a:t>App/Website</a:t>
            </a:r>
            <a:endParaRPr sz="1000" b="1">
              <a:solidFill>
                <a:srgbClr val="F3F3F3"/>
              </a:solidFill>
              <a:latin typeface="Nunito"/>
              <a:ea typeface="Nunito"/>
              <a:cs typeface="Nunito"/>
              <a:sym typeface="Nunito"/>
            </a:endParaRPr>
          </a:p>
        </p:txBody>
      </p:sp>
      <p:sp>
        <p:nvSpPr>
          <p:cNvPr id="84" name="Google Shape;84;p15"/>
          <p:cNvSpPr txBox="1"/>
          <p:nvPr/>
        </p:nvSpPr>
        <p:spPr>
          <a:xfrm>
            <a:off x="1407475" y="2391500"/>
            <a:ext cx="1486200" cy="162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3F3F3"/>
                </a:solidFill>
                <a:latin typeface="Nunito"/>
                <a:ea typeface="Nunito"/>
                <a:cs typeface="Nunito"/>
                <a:sym typeface="Nunito"/>
              </a:rPr>
              <a:t>20</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Senior college student at OSU</a:t>
            </a:r>
            <a:endParaRPr sz="1000">
              <a:solidFill>
                <a:srgbClr val="F3F3F3"/>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r>
              <a:rPr lang="en" sz="1000">
                <a:solidFill>
                  <a:srgbClr val="F3F3F3"/>
                </a:solidFill>
                <a:latin typeface="Nunito"/>
                <a:ea typeface="Nunito"/>
                <a:cs typeface="Nunito"/>
                <a:sym typeface="Nunito"/>
              </a:rPr>
              <a:t>B.S. in Architecture</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Columbus, OH</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Travel, World Music, Reading, Foodie</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iPhone, MacBook</a:t>
            </a:r>
            <a:endParaRPr sz="1000" b="1">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Google Search,  Instagram, Facebook</a:t>
            </a:r>
            <a:endParaRPr sz="1000">
              <a:solidFill>
                <a:srgbClr val="F3F3F3"/>
              </a:solidFill>
              <a:latin typeface="Nunito"/>
              <a:ea typeface="Nunito"/>
              <a:cs typeface="Nunito"/>
              <a:sym typeface="Nunito"/>
            </a:endParaRPr>
          </a:p>
          <a:p>
            <a:pPr marL="0" lvl="0" indent="0" algn="l" rtl="0">
              <a:spcBef>
                <a:spcPts val="0"/>
              </a:spcBef>
              <a:spcAft>
                <a:spcPts val="0"/>
              </a:spcAft>
              <a:buNone/>
            </a:pPr>
            <a:endParaRPr sz="1200">
              <a:solidFill>
                <a:srgbClr val="F3F3F3"/>
              </a:solidFill>
              <a:latin typeface="Nunito"/>
              <a:ea typeface="Nunito"/>
              <a:cs typeface="Nunito"/>
              <a:sym typeface="Nunito"/>
            </a:endParaRPr>
          </a:p>
        </p:txBody>
      </p:sp>
      <p:sp>
        <p:nvSpPr>
          <p:cNvPr id="85" name="Google Shape;85;p15"/>
          <p:cNvSpPr txBox="1"/>
          <p:nvPr/>
        </p:nvSpPr>
        <p:spPr>
          <a:xfrm>
            <a:off x="5910950" y="1661780"/>
            <a:ext cx="3174000" cy="14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FFA45B"/>
                </a:solidFill>
                <a:latin typeface="Nunito"/>
                <a:ea typeface="Nunito"/>
                <a:cs typeface="Nunito"/>
                <a:sym typeface="Nunito"/>
              </a:rPr>
              <a:t>MOTIVATIONS</a:t>
            </a:r>
            <a:endParaRPr sz="1800" b="1">
              <a:solidFill>
                <a:srgbClr val="FFA45B"/>
              </a:solidFill>
              <a:latin typeface="Nunito"/>
              <a:ea typeface="Nunito"/>
              <a:cs typeface="Nunito"/>
              <a:sym typeface="Nunito"/>
            </a:endParaRPr>
          </a:p>
          <a:p>
            <a:pPr marL="0" lvl="0" indent="0" algn="l" rtl="0">
              <a:spcBef>
                <a:spcPts val="0"/>
              </a:spcBef>
              <a:spcAft>
                <a:spcPts val="0"/>
              </a:spcAft>
              <a:buNone/>
            </a:pPr>
            <a:endParaRPr sz="1000" b="1">
              <a:solidFill>
                <a:srgbClr val="FFA45B"/>
              </a:solidFill>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Planning for an upcoming trip</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Share photos and insights with friends during travel</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Get inspired from buildings and exhibitions during travel</a:t>
            </a:r>
            <a:endParaRPr sz="1000">
              <a:latin typeface="Nunito"/>
              <a:ea typeface="Nunito"/>
              <a:cs typeface="Nunito"/>
              <a:sym typeface="Nunito"/>
            </a:endParaRPr>
          </a:p>
        </p:txBody>
      </p:sp>
      <p:sp>
        <p:nvSpPr>
          <p:cNvPr id="86" name="Google Shape;86;p15"/>
          <p:cNvSpPr txBox="1"/>
          <p:nvPr/>
        </p:nvSpPr>
        <p:spPr>
          <a:xfrm>
            <a:off x="5946000" y="171775"/>
            <a:ext cx="3174000" cy="14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FFA45B"/>
                </a:solidFill>
                <a:latin typeface="Nunito"/>
                <a:ea typeface="Nunito"/>
                <a:cs typeface="Nunito"/>
                <a:sym typeface="Nunito"/>
              </a:rPr>
              <a:t>GOALS</a:t>
            </a:r>
            <a:endParaRPr sz="1800" b="1">
              <a:solidFill>
                <a:srgbClr val="FFA45B"/>
              </a:solidFill>
              <a:latin typeface="Nunito"/>
              <a:ea typeface="Nunito"/>
              <a:cs typeface="Nunito"/>
              <a:sym typeface="Nunito"/>
            </a:endParaRPr>
          </a:p>
          <a:p>
            <a:pPr marL="0" lvl="0" indent="0" algn="l" rtl="0">
              <a:spcBef>
                <a:spcPts val="0"/>
              </a:spcBef>
              <a:spcAft>
                <a:spcPts val="0"/>
              </a:spcAft>
              <a:buNone/>
            </a:pPr>
            <a:endParaRPr sz="1000" b="1">
              <a:solidFill>
                <a:srgbClr val="FFA45B"/>
              </a:solidFill>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Spiritual growth</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Learn more about architecture through travel</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Learn about local histories and communities when traveling</a:t>
            </a:r>
            <a:endParaRPr sz="1000">
              <a:latin typeface="Nunito"/>
              <a:ea typeface="Nunito"/>
              <a:cs typeface="Nunito"/>
              <a:sym typeface="Nunito"/>
            </a:endParaRPr>
          </a:p>
        </p:txBody>
      </p:sp>
      <p:pic>
        <p:nvPicPr>
          <p:cNvPr id="87" name="Google Shape;87;p15"/>
          <p:cNvPicPr preferRelativeResize="0"/>
          <p:nvPr/>
        </p:nvPicPr>
        <p:blipFill>
          <a:blip r:embed="rId3">
            <a:alphaModFix/>
          </a:blip>
          <a:stretch>
            <a:fillRect/>
          </a:stretch>
        </p:blipFill>
        <p:spPr>
          <a:xfrm>
            <a:off x="738475" y="171775"/>
            <a:ext cx="1697051" cy="1737449"/>
          </a:xfrm>
          <a:prstGeom prst="rect">
            <a:avLst/>
          </a:prstGeom>
          <a:noFill/>
          <a:ln>
            <a:noFill/>
          </a:ln>
        </p:spPr>
      </p:pic>
      <p:sp>
        <p:nvSpPr>
          <p:cNvPr id="88" name="Google Shape;88;p15"/>
          <p:cNvSpPr txBox="1"/>
          <p:nvPr/>
        </p:nvSpPr>
        <p:spPr>
          <a:xfrm>
            <a:off x="2455850" y="4000925"/>
            <a:ext cx="608700" cy="22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Nunito Light"/>
                <a:ea typeface="Nunito Light"/>
                <a:cs typeface="Nunito Light"/>
                <a:sym typeface="Nunito Light"/>
              </a:rPr>
              <a:t>High</a:t>
            </a:r>
            <a:endParaRPr sz="1000">
              <a:solidFill>
                <a:srgbClr val="FFFFFF"/>
              </a:solidFill>
              <a:latin typeface="Nunito Light"/>
              <a:ea typeface="Nunito Light"/>
              <a:cs typeface="Nunito Light"/>
              <a:sym typeface="Nunito Light"/>
            </a:endParaRPr>
          </a:p>
        </p:txBody>
      </p:sp>
      <p:sp>
        <p:nvSpPr>
          <p:cNvPr id="89" name="Google Shape;89;p15"/>
          <p:cNvSpPr txBox="1"/>
          <p:nvPr/>
        </p:nvSpPr>
        <p:spPr>
          <a:xfrm>
            <a:off x="1407467" y="4000925"/>
            <a:ext cx="483600" cy="22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Nunito Light"/>
                <a:ea typeface="Nunito Light"/>
                <a:cs typeface="Nunito Light"/>
                <a:sym typeface="Nunito Light"/>
              </a:rPr>
              <a:t>Low</a:t>
            </a:r>
            <a:endParaRPr sz="1000">
              <a:solidFill>
                <a:srgbClr val="FFFFFF"/>
              </a:solidFill>
              <a:latin typeface="Nunito Light"/>
              <a:ea typeface="Nunito Light"/>
              <a:cs typeface="Nunito Light"/>
              <a:sym typeface="Nunito Light"/>
            </a:endParaRPr>
          </a:p>
        </p:txBody>
      </p:sp>
      <p:grpSp>
        <p:nvGrpSpPr>
          <p:cNvPr id="90" name="Google Shape;90;p15"/>
          <p:cNvGrpSpPr/>
          <p:nvPr/>
        </p:nvGrpSpPr>
        <p:grpSpPr>
          <a:xfrm>
            <a:off x="-105500" y="4279025"/>
            <a:ext cx="2999225" cy="201900"/>
            <a:chOff x="-105500" y="4279025"/>
            <a:chExt cx="2999225" cy="201900"/>
          </a:xfrm>
        </p:grpSpPr>
        <p:sp>
          <p:nvSpPr>
            <p:cNvPr id="91" name="Google Shape;91;p15"/>
            <p:cNvSpPr/>
            <p:nvPr/>
          </p:nvSpPr>
          <p:spPr>
            <a:xfrm>
              <a:off x="1510125" y="4340525"/>
              <a:ext cx="1383600" cy="7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txBox="1"/>
            <p:nvPr/>
          </p:nvSpPr>
          <p:spPr>
            <a:xfrm>
              <a:off x="-105500" y="4279025"/>
              <a:ext cx="1579500" cy="20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rgbClr val="FFFFFF"/>
                  </a:solidFill>
                  <a:latin typeface="Nunito"/>
                  <a:ea typeface="Nunito"/>
                  <a:cs typeface="Nunito"/>
                  <a:sym typeface="Nunito"/>
                </a:rPr>
                <a:t>Op</a:t>
              </a:r>
              <a:r>
                <a:rPr lang="en" sz="1000" b="1">
                  <a:solidFill>
                    <a:srgbClr val="F3F3F3"/>
                  </a:solidFill>
                  <a:latin typeface="Nunito"/>
                  <a:ea typeface="Nunito"/>
                  <a:cs typeface="Nunito"/>
                  <a:sym typeface="Nunito"/>
                </a:rPr>
                <a:t>enness to new exp.</a:t>
              </a:r>
              <a:endParaRPr sz="1000" b="1">
                <a:solidFill>
                  <a:srgbClr val="F3F3F3"/>
                </a:solidFill>
                <a:latin typeface="Nunito"/>
                <a:ea typeface="Nunito"/>
                <a:cs typeface="Nunito"/>
                <a:sym typeface="Nunito"/>
              </a:endParaRPr>
            </a:p>
          </p:txBody>
        </p:sp>
        <p:sp>
          <p:nvSpPr>
            <p:cNvPr id="93" name="Google Shape;93;p15"/>
            <p:cNvSpPr/>
            <p:nvPr/>
          </p:nvSpPr>
          <p:spPr>
            <a:xfrm>
              <a:off x="2551950" y="4303175"/>
              <a:ext cx="202500" cy="153600"/>
            </a:xfrm>
            <a:prstGeom prst="rect">
              <a:avLst/>
            </a:prstGeom>
            <a:solidFill>
              <a:srgbClr val="E593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15"/>
          <p:cNvGrpSpPr/>
          <p:nvPr/>
        </p:nvGrpSpPr>
        <p:grpSpPr>
          <a:xfrm>
            <a:off x="65375" y="4557775"/>
            <a:ext cx="2828350" cy="201900"/>
            <a:chOff x="65375" y="4576188"/>
            <a:chExt cx="2828350" cy="201900"/>
          </a:xfrm>
        </p:grpSpPr>
        <p:sp>
          <p:nvSpPr>
            <p:cNvPr id="95" name="Google Shape;95;p15"/>
            <p:cNvSpPr txBox="1"/>
            <p:nvPr/>
          </p:nvSpPr>
          <p:spPr>
            <a:xfrm>
              <a:off x="65375" y="4576188"/>
              <a:ext cx="1408500" cy="20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rgbClr val="FFFFFF"/>
                  </a:solidFill>
                  <a:latin typeface="Nunito"/>
                  <a:ea typeface="Nunito"/>
                  <a:cs typeface="Nunito"/>
                  <a:sym typeface="Nunito"/>
                </a:rPr>
                <a:t>Organizational skills</a:t>
              </a:r>
              <a:endParaRPr sz="1000" b="1">
                <a:solidFill>
                  <a:srgbClr val="FFFFFF"/>
                </a:solidFill>
                <a:latin typeface="Nunito"/>
                <a:ea typeface="Nunito"/>
                <a:cs typeface="Nunito"/>
                <a:sym typeface="Nunito"/>
              </a:endParaRPr>
            </a:p>
          </p:txBody>
        </p:sp>
        <p:sp>
          <p:nvSpPr>
            <p:cNvPr id="96" name="Google Shape;96;p15"/>
            <p:cNvSpPr/>
            <p:nvPr/>
          </p:nvSpPr>
          <p:spPr>
            <a:xfrm>
              <a:off x="1510125" y="4637675"/>
              <a:ext cx="1383600" cy="7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418600" y="4600325"/>
              <a:ext cx="202500" cy="153600"/>
            </a:xfrm>
            <a:prstGeom prst="rect">
              <a:avLst/>
            </a:prstGeom>
            <a:solidFill>
              <a:srgbClr val="E593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15"/>
          <p:cNvGrpSpPr/>
          <p:nvPr/>
        </p:nvGrpSpPr>
        <p:grpSpPr>
          <a:xfrm>
            <a:off x="65375" y="4836500"/>
            <a:ext cx="2828350" cy="201900"/>
            <a:chOff x="65375" y="4836500"/>
            <a:chExt cx="2828350" cy="201900"/>
          </a:xfrm>
        </p:grpSpPr>
        <p:sp>
          <p:nvSpPr>
            <p:cNvPr id="99" name="Google Shape;99;p15"/>
            <p:cNvSpPr txBox="1"/>
            <p:nvPr/>
          </p:nvSpPr>
          <p:spPr>
            <a:xfrm>
              <a:off x="65375" y="4836500"/>
              <a:ext cx="1408500" cy="20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rgbClr val="FFFFFF"/>
                  </a:solidFill>
                  <a:latin typeface="Nunito"/>
                  <a:ea typeface="Nunito"/>
                  <a:cs typeface="Nunito"/>
                  <a:sym typeface="Nunito"/>
                </a:rPr>
                <a:t>Involvement</a:t>
              </a:r>
              <a:endParaRPr sz="1000" b="1">
                <a:solidFill>
                  <a:srgbClr val="FFFFFF"/>
                </a:solidFill>
                <a:latin typeface="Nunito"/>
                <a:ea typeface="Nunito"/>
                <a:cs typeface="Nunito"/>
                <a:sym typeface="Nunito"/>
              </a:endParaRPr>
            </a:p>
          </p:txBody>
        </p:sp>
        <p:sp>
          <p:nvSpPr>
            <p:cNvPr id="100" name="Google Shape;100;p15"/>
            <p:cNvSpPr/>
            <p:nvPr/>
          </p:nvSpPr>
          <p:spPr>
            <a:xfrm>
              <a:off x="1510125" y="4898000"/>
              <a:ext cx="1383600" cy="7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2314925" y="4860650"/>
              <a:ext cx="202500" cy="153600"/>
            </a:xfrm>
            <a:prstGeom prst="rect">
              <a:avLst/>
            </a:prstGeom>
            <a:solidFill>
              <a:srgbClr val="E593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5"/>
          <p:cNvSpPr txBox="1"/>
          <p:nvPr/>
        </p:nvSpPr>
        <p:spPr>
          <a:xfrm>
            <a:off x="5910950" y="3197625"/>
            <a:ext cx="3174000" cy="14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rgbClr val="FFA45B"/>
                </a:solidFill>
                <a:latin typeface="Nunito"/>
                <a:ea typeface="Nunito"/>
                <a:cs typeface="Nunito"/>
                <a:sym typeface="Nunito"/>
              </a:rPr>
              <a:t>FRUSTRATIONS</a:t>
            </a:r>
            <a:endParaRPr sz="1800" b="1" dirty="0">
              <a:solidFill>
                <a:srgbClr val="FFA45B"/>
              </a:solidFill>
              <a:latin typeface="Nunito"/>
              <a:ea typeface="Nunito"/>
              <a:cs typeface="Nunito"/>
              <a:sym typeface="Nunito"/>
            </a:endParaRPr>
          </a:p>
          <a:p>
            <a:pPr marL="0" lvl="0" indent="0" algn="l" rtl="0">
              <a:spcBef>
                <a:spcPts val="0"/>
              </a:spcBef>
              <a:spcAft>
                <a:spcPts val="0"/>
              </a:spcAft>
              <a:buNone/>
            </a:pPr>
            <a:endParaRPr sz="1000" b="1" dirty="0">
              <a:solidFill>
                <a:srgbClr val="FFA45B"/>
              </a:solidFill>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a:latin typeface="Nunito"/>
                <a:ea typeface="Nunito"/>
                <a:cs typeface="Nunito"/>
                <a:sym typeface="Nunito"/>
              </a:rPr>
              <a:t>Hard to evaluate whether to visit or not because of too little information about the museum online</a:t>
            </a:r>
            <a:endParaRPr sz="1000" dirty="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a:latin typeface="Nunito"/>
                <a:ea typeface="Nunito"/>
                <a:cs typeface="Nunito"/>
                <a:sym typeface="Nunito"/>
              </a:rPr>
              <a:t>Not enough image to know what to expect</a:t>
            </a:r>
            <a:endParaRPr sz="1000" dirty="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a:latin typeface="Nunito"/>
                <a:ea typeface="Nunito"/>
                <a:cs typeface="Nunito"/>
                <a:sym typeface="Nunito"/>
              </a:rPr>
              <a:t>Outdated style and information lowers her interest</a:t>
            </a:r>
            <a:endParaRPr sz="1000" dirty="0">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4"/>
        <p:cNvGrpSpPr/>
        <p:nvPr/>
      </p:nvGrpSpPr>
      <p:grpSpPr>
        <a:xfrm>
          <a:off x="0" y="0"/>
          <a:ext cx="0" cy="0"/>
          <a:chOff x="0" y="0"/>
          <a:chExt cx="0" cy="0"/>
        </a:xfrm>
      </p:grpSpPr>
      <p:sp>
        <p:nvSpPr>
          <p:cNvPr id="125" name="Google Shape;125;p17"/>
          <p:cNvSpPr/>
          <p:nvPr/>
        </p:nvSpPr>
        <p:spPr>
          <a:xfrm>
            <a:off x="0" y="150"/>
            <a:ext cx="3174000" cy="5143500"/>
          </a:xfrm>
          <a:prstGeom prst="rect">
            <a:avLst/>
          </a:prstGeom>
          <a:solidFill>
            <a:srgbClr val="0B53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txBox="1"/>
          <p:nvPr/>
        </p:nvSpPr>
        <p:spPr>
          <a:xfrm>
            <a:off x="301200" y="1965175"/>
            <a:ext cx="2571600" cy="35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rgbClr val="F8F8F2"/>
                </a:solidFill>
                <a:latin typeface="Roboto Black"/>
                <a:ea typeface="Roboto Black"/>
                <a:cs typeface="Roboto Black"/>
                <a:sym typeface="Roboto Black"/>
              </a:rPr>
              <a:t>George the </a:t>
            </a:r>
            <a:r>
              <a:rPr lang="en" sz="1600" dirty="0" smtClean="0">
                <a:solidFill>
                  <a:srgbClr val="F8F8F2"/>
                </a:solidFill>
                <a:latin typeface="Roboto Black"/>
                <a:ea typeface="Roboto Black"/>
                <a:cs typeface="Roboto Black"/>
                <a:sym typeface="Roboto Black"/>
              </a:rPr>
              <a:t>Enthusiast</a:t>
            </a:r>
            <a:endParaRPr sz="1600" b="1" dirty="0">
              <a:solidFill>
                <a:srgbClr val="F8F8F2"/>
              </a:solidFill>
              <a:latin typeface="Roboto"/>
              <a:ea typeface="Roboto"/>
              <a:cs typeface="Roboto"/>
              <a:sym typeface="Roboto"/>
            </a:endParaRPr>
          </a:p>
        </p:txBody>
      </p:sp>
      <p:sp>
        <p:nvSpPr>
          <p:cNvPr id="127" name="Google Shape;127;p17"/>
          <p:cNvSpPr txBox="1"/>
          <p:nvPr/>
        </p:nvSpPr>
        <p:spPr>
          <a:xfrm>
            <a:off x="3392850" y="171775"/>
            <a:ext cx="2290200" cy="1733100"/>
          </a:xfrm>
          <a:prstGeom prst="rect">
            <a:avLst/>
          </a:prstGeom>
          <a:solidFill>
            <a:srgbClr val="FFFFFF"/>
          </a:solidFill>
          <a:ln>
            <a:noFill/>
          </a:ln>
          <a:effectLst>
            <a:outerShdw blurRad="57150" dist="19050" dir="5400000" algn="bl" rotWithShape="0">
              <a:srgbClr val="999999">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i="1">
                <a:solidFill>
                  <a:srgbClr val="666666"/>
                </a:solidFill>
                <a:latin typeface="Nunito"/>
                <a:ea typeface="Nunito"/>
                <a:cs typeface="Nunito"/>
                <a:sym typeface="Nunito"/>
              </a:rPr>
              <a:t>“We need to reach out to the community and younger generation...or this museum may not sustain. We don’t even know if people come to our website.”</a:t>
            </a:r>
            <a:endParaRPr i="1">
              <a:solidFill>
                <a:srgbClr val="666666"/>
              </a:solidFill>
              <a:latin typeface="Nunito"/>
              <a:ea typeface="Nunito"/>
              <a:cs typeface="Nunito"/>
              <a:sym typeface="Nunito"/>
            </a:endParaRPr>
          </a:p>
        </p:txBody>
      </p:sp>
      <p:sp>
        <p:nvSpPr>
          <p:cNvPr id="128" name="Google Shape;128;p17"/>
          <p:cNvSpPr txBox="1"/>
          <p:nvPr/>
        </p:nvSpPr>
        <p:spPr>
          <a:xfrm>
            <a:off x="3392850" y="1965175"/>
            <a:ext cx="2419800" cy="307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rgbClr val="0073B1"/>
                </a:solidFill>
                <a:latin typeface="Nunito"/>
                <a:ea typeface="Nunito"/>
                <a:cs typeface="Nunito"/>
                <a:sym typeface="Nunito"/>
              </a:rPr>
              <a:t>BIO</a:t>
            </a:r>
            <a:endParaRPr sz="1800" b="1" dirty="0">
              <a:solidFill>
                <a:srgbClr val="0073B1"/>
              </a:solidFill>
              <a:latin typeface="Nunito"/>
              <a:ea typeface="Nunito"/>
              <a:cs typeface="Nunito"/>
              <a:sym typeface="Nunito"/>
            </a:endParaRPr>
          </a:p>
          <a:p>
            <a:pPr marL="0" lvl="0" indent="0" algn="l" rtl="0">
              <a:spcBef>
                <a:spcPts val="0"/>
              </a:spcBef>
              <a:spcAft>
                <a:spcPts val="0"/>
              </a:spcAft>
              <a:buNone/>
            </a:pPr>
            <a:endParaRPr lang="en-US" sz="1000" dirty="0" smtClean="0">
              <a:latin typeface="Nunito"/>
              <a:ea typeface="Nunito"/>
              <a:cs typeface="Nunito"/>
              <a:sym typeface="Nunito"/>
            </a:endParaRPr>
          </a:p>
          <a:p>
            <a:pPr marL="0" lvl="0" indent="0" algn="l" rtl="0">
              <a:spcBef>
                <a:spcPts val="0"/>
              </a:spcBef>
              <a:spcAft>
                <a:spcPts val="0"/>
              </a:spcAft>
              <a:buNone/>
            </a:pPr>
            <a:r>
              <a:rPr lang="en-US" sz="1000" dirty="0" smtClean="0">
                <a:latin typeface="Nunito"/>
                <a:ea typeface="Nunito"/>
                <a:cs typeface="Nunito"/>
                <a:sym typeface="Nunito"/>
              </a:rPr>
              <a:t>As a retired attorney, </a:t>
            </a:r>
            <a:r>
              <a:rPr lang="en-US" sz="1000" dirty="0" smtClean="0">
                <a:latin typeface="Nunito"/>
                <a:ea typeface="Nunito"/>
                <a:cs typeface="Nunito"/>
                <a:sym typeface="Nunito"/>
              </a:rPr>
              <a:t>George found his new life in participating community work, one of which is to co-run the Hellenic Museum of Michigan. However, since the economy went bad several years ago, the then prosper Greek Town does not feel so Greek anymore. Restaurants were replaced by with chain stores, and the community has gotten smaller. George worries the most about the museum business under the impact of the dwindling Hellenic group. Without the connection and input younger generations, the museum could be forced to close in the future.</a:t>
            </a:r>
          </a:p>
        </p:txBody>
      </p:sp>
      <p:cxnSp>
        <p:nvCxnSpPr>
          <p:cNvPr id="129" name="Google Shape;129;p17"/>
          <p:cNvCxnSpPr/>
          <p:nvPr/>
        </p:nvCxnSpPr>
        <p:spPr>
          <a:xfrm>
            <a:off x="487350" y="2376536"/>
            <a:ext cx="2199300" cy="0"/>
          </a:xfrm>
          <a:prstGeom prst="straightConnector1">
            <a:avLst/>
          </a:prstGeom>
          <a:noFill/>
          <a:ln w="9525" cap="flat" cmpd="sng">
            <a:solidFill>
              <a:srgbClr val="FFEC92"/>
            </a:solidFill>
            <a:prstDash val="solid"/>
            <a:round/>
            <a:headEnd type="none" w="med" len="med"/>
            <a:tailEnd type="none" w="med" len="med"/>
          </a:ln>
        </p:spPr>
      </p:cxnSp>
      <p:sp>
        <p:nvSpPr>
          <p:cNvPr id="130" name="Google Shape;130;p17"/>
          <p:cNvSpPr txBox="1"/>
          <p:nvPr/>
        </p:nvSpPr>
        <p:spPr>
          <a:xfrm>
            <a:off x="65375" y="2391500"/>
            <a:ext cx="1408500" cy="162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b="1">
                <a:solidFill>
                  <a:srgbClr val="F3F3F3"/>
                </a:solidFill>
                <a:latin typeface="Nunito"/>
                <a:ea typeface="Nunito"/>
                <a:cs typeface="Nunito"/>
                <a:sym typeface="Nunito"/>
              </a:rPr>
              <a:t>Age</a:t>
            </a: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Profession</a:t>
            </a:r>
            <a:endParaRPr sz="1000" b="1">
              <a:solidFill>
                <a:srgbClr val="F3F3F3"/>
              </a:solidFill>
              <a:latin typeface="Nunito"/>
              <a:ea typeface="Nunito"/>
              <a:cs typeface="Nunito"/>
              <a:sym typeface="Nunito"/>
            </a:endParaRPr>
          </a:p>
          <a:p>
            <a:pPr marL="0" lvl="0" indent="0" algn="r" rtl="0">
              <a:spcBef>
                <a:spcPts val="0"/>
              </a:spcBef>
              <a:spcAft>
                <a:spcPts val="0"/>
              </a:spcAft>
              <a:buNone/>
            </a:pP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Education</a:t>
            </a:r>
            <a:endParaRPr sz="1000" b="1">
              <a:solidFill>
                <a:srgbClr val="F3F3F3"/>
              </a:solidFill>
              <a:latin typeface="Nunito"/>
              <a:ea typeface="Nunito"/>
              <a:cs typeface="Nunito"/>
              <a:sym typeface="Nunito"/>
            </a:endParaRPr>
          </a:p>
          <a:p>
            <a:pPr marL="0" lvl="0" indent="0" algn="r" rtl="0">
              <a:spcBef>
                <a:spcPts val="0"/>
              </a:spcBef>
              <a:spcAft>
                <a:spcPts val="0"/>
              </a:spcAft>
              <a:buNone/>
            </a:pP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Location</a:t>
            </a: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Interests</a:t>
            </a:r>
            <a:endParaRPr sz="1000" b="1">
              <a:solidFill>
                <a:srgbClr val="F3F3F3"/>
              </a:solidFill>
              <a:latin typeface="Nunito"/>
              <a:ea typeface="Nunito"/>
              <a:cs typeface="Nunito"/>
              <a:sym typeface="Nunito"/>
            </a:endParaRPr>
          </a:p>
          <a:p>
            <a:pPr marL="0" lvl="0" indent="0" algn="r" rtl="0">
              <a:spcBef>
                <a:spcPts val="0"/>
              </a:spcBef>
              <a:spcAft>
                <a:spcPts val="0"/>
              </a:spcAft>
              <a:buNone/>
            </a:pP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Devices</a:t>
            </a:r>
            <a:endParaRPr sz="1000" b="1">
              <a:solidFill>
                <a:srgbClr val="F3F3F3"/>
              </a:solidFill>
              <a:latin typeface="Nunito"/>
              <a:ea typeface="Nunito"/>
              <a:cs typeface="Nunito"/>
              <a:sym typeface="Nunito"/>
            </a:endParaRPr>
          </a:p>
          <a:p>
            <a:pPr marL="0" lvl="0" indent="0" algn="r" rtl="0">
              <a:spcBef>
                <a:spcPts val="0"/>
              </a:spcBef>
              <a:spcAft>
                <a:spcPts val="0"/>
              </a:spcAft>
              <a:buClr>
                <a:schemeClr val="dk1"/>
              </a:buClr>
              <a:buSzPts val="1100"/>
              <a:buFont typeface="Arial"/>
              <a:buNone/>
            </a:pPr>
            <a:r>
              <a:rPr lang="en" sz="1000" b="1">
                <a:solidFill>
                  <a:srgbClr val="F3F3F3"/>
                </a:solidFill>
                <a:latin typeface="Nunito"/>
                <a:ea typeface="Nunito"/>
                <a:cs typeface="Nunito"/>
                <a:sym typeface="Nunito"/>
              </a:rPr>
              <a:t>App/Website</a:t>
            </a:r>
            <a:endParaRPr sz="1000" b="1">
              <a:solidFill>
                <a:srgbClr val="F3F3F3"/>
              </a:solidFill>
              <a:latin typeface="Nunito"/>
              <a:ea typeface="Nunito"/>
              <a:cs typeface="Nunito"/>
              <a:sym typeface="Nunito"/>
            </a:endParaRPr>
          </a:p>
        </p:txBody>
      </p:sp>
      <p:sp>
        <p:nvSpPr>
          <p:cNvPr id="131" name="Google Shape;131;p17"/>
          <p:cNvSpPr txBox="1"/>
          <p:nvPr/>
        </p:nvSpPr>
        <p:spPr>
          <a:xfrm>
            <a:off x="1407475" y="2391500"/>
            <a:ext cx="1486200" cy="162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3F3F3"/>
                </a:solidFill>
                <a:latin typeface="Nunito"/>
                <a:ea typeface="Nunito"/>
                <a:cs typeface="Nunito"/>
                <a:sym typeface="Nunito"/>
              </a:rPr>
              <a:t>68</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VP of HMM</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Retired attorney</a:t>
            </a:r>
            <a:endParaRPr sz="1000">
              <a:solidFill>
                <a:srgbClr val="F3F3F3"/>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r>
              <a:rPr lang="en" sz="1000">
                <a:solidFill>
                  <a:srgbClr val="F3F3F3"/>
                </a:solidFill>
                <a:latin typeface="Nunito"/>
                <a:ea typeface="Nunito"/>
                <a:cs typeface="Nunito"/>
                <a:sym typeface="Nunito"/>
              </a:rPr>
              <a:t>JD, Labor and employment studies</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Detroit, MI</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Dancing</a:t>
            </a:r>
            <a:endParaRPr sz="1000">
              <a:solidFill>
                <a:srgbClr val="F3F3F3"/>
              </a:solidFill>
              <a:latin typeface="Nunito"/>
              <a:ea typeface="Nunito"/>
              <a:cs typeface="Nunito"/>
              <a:sym typeface="Nunito"/>
            </a:endParaRPr>
          </a:p>
          <a:p>
            <a:pPr marL="0" lvl="0" indent="0" algn="l" rtl="0">
              <a:spcBef>
                <a:spcPts val="0"/>
              </a:spcBef>
              <a:spcAft>
                <a:spcPts val="0"/>
              </a:spcAft>
              <a:buNone/>
            </a:pP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iPhone</a:t>
            </a:r>
            <a:endParaRPr sz="1000" b="1">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Messaging, Facebook</a:t>
            </a:r>
            <a:endParaRPr sz="1000">
              <a:solidFill>
                <a:srgbClr val="F3F3F3"/>
              </a:solidFill>
              <a:latin typeface="Nunito"/>
              <a:ea typeface="Nunito"/>
              <a:cs typeface="Nunito"/>
              <a:sym typeface="Nunito"/>
            </a:endParaRPr>
          </a:p>
          <a:p>
            <a:pPr marL="0" lvl="0" indent="0" algn="l" rtl="0">
              <a:spcBef>
                <a:spcPts val="0"/>
              </a:spcBef>
              <a:spcAft>
                <a:spcPts val="0"/>
              </a:spcAft>
              <a:buNone/>
            </a:pPr>
            <a:endParaRPr sz="1200">
              <a:solidFill>
                <a:srgbClr val="F3F3F3"/>
              </a:solidFill>
              <a:latin typeface="Nunito"/>
              <a:ea typeface="Nunito"/>
              <a:cs typeface="Nunito"/>
              <a:sym typeface="Nunito"/>
            </a:endParaRPr>
          </a:p>
        </p:txBody>
      </p:sp>
      <p:sp>
        <p:nvSpPr>
          <p:cNvPr id="132" name="Google Shape;132;p17"/>
          <p:cNvSpPr txBox="1"/>
          <p:nvPr/>
        </p:nvSpPr>
        <p:spPr>
          <a:xfrm>
            <a:off x="5841900" y="2037630"/>
            <a:ext cx="3174000" cy="14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rgbClr val="0073B1"/>
                </a:solidFill>
                <a:latin typeface="Nunito"/>
                <a:ea typeface="Nunito"/>
                <a:cs typeface="Nunito"/>
                <a:sym typeface="Nunito"/>
              </a:rPr>
              <a:t>MOTIVATIONS</a:t>
            </a:r>
            <a:endParaRPr sz="1800" b="1" dirty="0">
              <a:solidFill>
                <a:srgbClr val="0073B1"/>
              </a:solidFill>
              <a:latin typeface="Nunito"/>
              <a:ea typeface="Nunito"/>
              <a:cs typeface="Nunito"/>
              <a:sym typeface="Nunito"/>
            </a:endParaRPr>
          </a:p>
          <a:p>
            <a:pPr marL="0" lvl="0" indent="0" algn="l" rtl="0">
              <a:spcBef>
                <a:spcPts val="0"/>
              </a:spcBef>
              <a:spcAft>
                <a:spcPts val="0"/>
              </a:spcAft>
              <a:buNone/>
            </a:pPr>
            <a:endParaRPr sz="1000" b="1" dirty="0">
              <a:solidFill>
                <a:srgbClr val="FFA45B"/>
              </a:solidFill>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a:latin typeface="Nunito"/>
                <a:ea typeface="Nunito"/>
                <a:cs typeface="Nunito"/>
                <a:sym typeface="Nunito"/>
              </a:rPr>
              <a:t>Attract younger Greek descendents to the community</a:t>
            </a:r>
            <a:endParaRPr sz="1000" dirty="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a:latin typeface="Nunito"/>
                <a:ea typeface="Nunito"/>
                <a:cs typeface="Nunito"/>
                <a:sym typeface="Nunito"/>
              </a:rPr>
              <a:t>Get more volunteers for the </a:t>
            </a:r>
            <a:r>
              <a:rPr lang="en" sz="1000" dirty="0" smtClean="0">
                <a:latin typeface="Nunito"/>
                <a:ea typeface="Nunito"/>
                <a:cs typeface="Nunito"/>
                <a:sym typeface="Nunito"/>
              </a:rPr>
              <a:t>museum</a:t>
            </a:r>
            <a:endParaRPr sz="1000" dirty="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smtClean="0">
                <a:latin typeface="Nunito"/>
                <a:ea typeface="Nunito"/>
                <a:cs typeface="Nunito"/>
                <a:sym typeface="Nunito"/>
              </a:rPr>
              <a:t>Get visualizsed analytics to see the demographic of visitor population</a:t>
            </a:r>
            <a:r>
              <a:rPr lang="en" sz="1000" dirty="0" smtClean="0">
                <a:latin typeface="Nunito"/>
                <a:ea typeface="Nunito"/>
                <a:cs typeface="Nunito"/>
                <a:sym typeface="Nunito"/>
              </a:rPr>
              <a:t> </a:t>
            </a:r>
            <a:endParaRPr sz="1000" dirty="0">
              <a:latin typeface="Nunito"/>
              <a:ea typeface="Nunito"/>
              <a:cs typeface="Nunito"/>
              <a:sym typeface="Nunito"/>
            </a:endParaRPr>
          </a:p>
        </p:txBody>
      </p:sp>
      <p:sp>
        <p:nvSpPr>
          <p:cNvPr id="133" name="Google Shape;133;p17"/>
          <p:cNvSpPr txBox="1"/>
          <p:nvPr/>
        </p:nvSpPr>
        <p:spPr>
          <a:xfrm>
            <a:off x="5841900" y="174950"/>
            <a:ext cx="3174000" cy="14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rgbClr val="0073B1"/>
                </a:solidFill>
                <a:latin typeface="Nunito"/>
                <a:ea typeface="Nunito"/>
                <a:cs typeface="Nunito"/>
                <a:sym typeface="Nunito"/>
              </a:rPr>
              <a:t>GOALS</a:t>
            </a:r>
            <a:endParaRPr sz="1800" b="1" dirty="0">
              <a:solidFill>
                <a:srgbClr val="0073B1"/>
              </a:solidFill>
              <a:latin typeface="Nunito"/>
              <a:ea typeface="Nunito"/>
              <a:cs typeface="Nunito"/>
              <a:sym typeface="Nunito"/>
            </a:endParaRPr>
          </a:p>
          <a:p>
            <a:pPr marL="0" lvl="0" indent="0" algn="l" rtl="0">
              <a:spcBef>
                <a:spcPts val="0"/>
              </a:spcBef>
              <a:spcAft>
                <a:spcPts val="0"/>
              </a:spcAft>
              <a:buNone/>
            </a:pPr>
            <a:endParaRPr sz="1000" b="1" dirty="0">
              <a:solidFill>
                <a:srgbClr val="FFA45B"/>
              </a:solidFill>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a:latin typeface="Nunito"/>
                <a:ea typeface="Nunito"/>
                <a:cs typeface="Nunito"/>
                <a:sym typeface="Nunito"/>
              </a:rPr>
              <a:t>Increase website exposure</a:t>
            </a:r>
            <a:endParaRPr sz="1000" dirty="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a:latin typeface="Nunito"/>
                <a:ea typeface="Nunito"/>
                <a:cs typeface="Nunito"/>
                <a:sym typeface="Nunito"/>
              </a:rPr>
              <a:t>Revive and foster the Greek community in Greater Detroit</a:t>
            </a:r>
            <a:endParaRPr sz="1000" dirty="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a:latin typeface="Nunito"/>
                <a:ea typeface="Nunito"/>
                <a:cs typeface="Nunito"/>
                <a:sym typeface="Nunito"/>
              </a:rPr>
              <a:t>Collaborate with and support other Greek-related </a:t>
            </a:r>
            <a:r>
              <a:rPr lang="en" sz="1000" dirty="0" smtClean="0">
                <a:latin typeface="Nunito"/>
                <a:ea typeface="Nunito"/>
                <a:cs typeface="Nunito"/>
                <a:sym typeface="Nunito"/>
              </a:rPr>
              <a:t>organizations</a:t>
            </a:r>
          </a:p>
          <a:p>
            <a:pPr marL="457200" lvl="0" indent="-292100" algn="l" rtl="0">
              <a:spcBef>
                <a:spcPts val="0"/>
              </a:spcBef>
              <a:spcAft>
                <a:spcPts val="0"/>
              </a:spcAft>
              <a:buSzPts val="1000"/>
              <a:buFont typeface="Nunito"/>
              <a:buChar char="●"/>
            </a:pPr>
            <a:r>
              <a:rPr lang="en" sz="1000" dirty="0" smtClean="0">
                <a:latin typeface="Nunito"/>
                <a:ea typeface="Nunito"/>
                <a:cs typeface="Nunito"/>
                <a:sym typeface="Nunito"/>
              </a:rPr>
              <a:t>Increase the donation and membership of the musem</a:t>
            </a:r>
            <a:endParaRPr sz="1000" dirty="0">
              <a:latin typeface="Nunito"/>
              <a:ea typeface="Nunito"/>
              <a:cs typeface="Nunito"/>
              <a:sym typeface="Nunito"/>
            </a:endParaRPr>
          </a:p>
        </p:txBody>
      </p:sp>
      <p:sp>
        <p:nvSpPr>
          <p:cNvPr id="134" name="Google Shape;134;p17"/>
          <p:cNvSpPr txBox="1"/>
          <p:nvPr/>
        </p:nvSpPr>
        <p:spPr>
          <a:xfrm>
            <a:off x="2455850" y="4000925"/>
            <a:ext cx="608700" cy="22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Nunito Light"/>
                <a:ea typeface="Nunito Light"/>
                <a:cs typeface="Nunito Light"/>
                <a:sym typeface="Nunito Light"/>
              </a:rPr>
              <a:t>High</a:t>
            </a:r>
            <a:endParaRPr sz="1000">
              <a:solidFill>
                <a:srgbClr val="FFFFFF"/>
              </a:solidFill>
              <a:latin typeface="Nunito Light"/>
              <a:ea typeface="Nunito Light"/>
              <a:cs typeface="Nunito Light"/>
              <a:sym typeface="Nunito Light"/>
            </a:endParaRPr>
          </a:p>
        </p:txBody>
      </p:sp>
      <p:sp>
        <p:nvSpPr>
          <p:cNvPr id="135" name="Google Shape;135;p17"/>
          <p:cNvSpPr txBox="1"/>
          <p:nvPr/>
        </p:nvSpPr>
        <p:spPr>
          <a:xfrm>
            <a:off x="1407467" y="4000925"/>
            <a:ext cx="483600" cy="22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Nunito Light"/>
                <a:ea typeface="Nunito Light"/>
                <a:cs typeface="Nunito Light"/>
                <a:sym typeface="Nunito Light"/>
              </a:rPr>
              <a:t>Low</a:t>
            </a:r>
            <a:endParaRPr sz="1000">
              <a:solidFill>
                <a:srgbClr val="FFFFFF"/>
              </a:solidFill>
              <a:latin typeface="Nunito Light"/>
              <a:ea typeface="Nunito Light"/>
              <a:cs typeface="Nunito Light"/>
              <a:sym typeface="Nunito Light"/>
            </a:endParaRPr>
          </a:p>
        </p:txBody>
      </p:sp>
      <p:grpSp>
        <p:nvGrpSpPr>
          <p:cNvPr id="136" name="Google Shape;136;p17"/>
          <p:cNvGrpSpPr/>
          <p:nvPr/>
        </p:nvGrpSpPr>
        <p:grpSpPr>
          <a:xfrm>
            <a:off x="-105500" y="4279025"/>
            <a:ext cx="2999225" cy="201900"/>
            <a:chOff x="-105500" y="4279025"/>
            <a:chExt cx="2999225" cy="201900"/>
          </a:xfrm>
        </p:grpSpPr>
        <p:sp>
          <p:nvSpPr>
            <p:cNvPr id="137" name="Google Shape;137;p17"/>
            <p:cNvSpPr/>
            <p:nvPr/>
          </p:nvSpPr>
          <p:spPr>
            <a:xfrm>
              <a:off x="1510125" y="4340525"/>
              <a:ext cx="1383600" cy="7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txBox="1"/>
            <p:nvPr/>
          </p:nvSpPr>
          <p:spPr>
            <a:xfrm>
              <a:off x="-105500" y="4279025"/>
              <a:ext cx="1579500" cy="20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rgbClr val="FFFFFF"/>
                  </a:solidFill>
                  <a:latin typeface="Nunito"/>
                  <a:ea typeface="Nunito"/>
                  <a:cs typeface="Nunito"/>
                  <a:sym typeface="Nunito"/>
                </a:rPr>
                <a:t>Op</a:t>
              </a:r>
              <a:r>
                <a:rPr lang="en" sz="1000" b="1">
                  <a:solidFill>
                    <a:srgbClr val="F3F3F3"/>
                  </a:solidFill>
                  <a:latin typeface="Nunito"/>
                  <a:ea typeface="Nunito"/>
                  <a:cs typeface="Nunito"/>
                  <a:sym typeface="Nunito"/>
                </a:rPr>
                <a:t>enness to new exp.</a:t>
              </a:r>
              <a:endParaRPr sz="1000" b="1">
                <a:solidFill>
                  <a:srgbClr val="F3F3F3"/>
                </a:solidFill>
                <a:latin typeface="Nunito"/>
                <a:ea typeface="Nunito"/>
                <a:cs typeface="Nunito"/>
                <a:sym typeface="Nunito"/>
              </a:endParaRPr>
            </a:p>
          </p:txBody>
        </p:sp>
        <p:sp>
          <p:nvSpPr>
            <p:cNvPr id="139" name="Google Shape;139;p17"/>
            <p:cNvSpPr/>
            <p:nvPr/>
          </p:nvSpPr>
          <p:spPr>
            <a:xfrm>
              <a:off x="1805027" y="4316850"/>
              <a:ext cx="202500" cy="153600"/>
            </a:xfrm>
            <a:prstGeom prst="rect">
              <a:avLst/>
            </a:prstGeom>
            <a:solidFill>
              <a:srgbClr val="0073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17"/>
          <p:cNvGrpSpPr/>
          <p:nvPr/>
        </p:nvGrpSpPr>
        <p:grpSpPr>
          <a:xfrm>
            <a:off x="65375" y="4557763"/>
            <a:ext cx="2828350" cy="201900"/>
            <a:chOff x="65375" y="4576188"/>
            <a:chExt cx="2828350" cy="201900"/>
          </a:xfrm>
        </p:grpSpPr>
        <p:sp>
          <p:nvSpPr>
            <p:cNvPr id="141" name="Google Shape;141;p17"/>
            <p:cNvSpPr txBox="1"/>
            <p:nvPr/>
          </p:nvSpPr>
          <p:spPr>
            <a:xfrm>
              <a:off x="65375" y="4576188"/>
              <a:ext cx="1408500" cy="20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rgbClr val="FFFFFF"/>
                  </a:solidFill>
                  <a:latin typeface="Nunito"/>
                  <a:ea typeface="Nunito"/>
                  <a:cs typeface="Nunito"/>
                  <a:sym typeface="Nunito"/>
                </a:rPr>
                <a:t>Organizational skills</a:t>
              </a:r>
              <a:endParaRPr sz="1000" b="1">
                <a:solidFill>
                  <a:srgbClr val="FFFFFF"/>
                </a:solidFill>
                <a:latin typeface="Nunito"/>
                <a:ea typeface="Nunito"/>
                <a:cs typeface="Nunito"/>
                <a:sym typeface="Nunito"/>
              </a:endParaRPr>
            </a:p>
          </p:txBody>
        </p:sp>
        <p:sp>
          <p:nvSpPr>
            <p:cNvPr id="142" name="Google Shape;142;p17"/>
            <p:cNvSpPr/>
            <p:nvPr/>
          </p:nvSpPr>
          <p:spPr>
            <a:xfrm>
              <a:off x="1510125" y="4637675"/>
              <a:ext cx="1383600" cy="7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2418600" y="4600325"/>
              <a:ext cx="202500" cy="153600"/>
            </a:xfrm>
            <a:prstGeom prst="rect">
              <a:avLst/>
            </a:prstGeom>
            <a:solidFill>
              <a:srgbClr val="0073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17"/>
          <p:cNvGrpSpPr/>
          <p:nvPr/>
        </p:nvGrpSpPr>
        <p:grpSpPr>
          <a:xfrm>
            <a:off x="65375" y="4836500"/>
            <a:ext cx="2828350" cy="201900"/>
            <a:chOff x="65375" y="4836500"/>
            <a:chExt cx="2828350" cy="201900"/>
          </a:xfrm>
        </p:grpSpPr>
        <p:sp>
          <p:nvSpPr>
            <p:cNvPr id="145" name="Google Shape;145;p17"/>
            <p:cNvSpPr txBox="1"/>
            <p:nvPr/>
          </p:nvSpPr>
          <p:spPr>
            <a:xfrm>
              <a:off x="65375" y="4836500"/>
              <a:ext cx="1408500" cy="20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rgbClr val="FFFFFF"/>
                  </a:solidFill>
                  <a:latin typeface="Nunito"/>
                  <a:ea typeface="Nunito"/>
                  <a:cs typeface="Nunito"/>
                  <a:sym typeface="Nunito"/>
                </a:rPr>
                <a:t>Involvement</a:t>
              </a:r>
              <a:endParaRPr sz="1000" b="1">
                <a:solidFill>
                  <a:srgbClr val="FFFFFF"/>
                </a:solidFill>
                <a:latin typeface="Nunito"/>
                <a:ea typeface="Nunito"/>
                <a:cs typeface="Nunito"/>
                <a:sym typeface="Nunito"/>
              </a:endParaRPr>
            </a:p>
          </p:txBody>
        </p:sp>
        <p:sp>
          <p:nvSpPr>
            <p:cNvPr id="146" name="Google Shape;146;p17"/>
            <p:cNvSpPr/>
            <p:nvPr/>
          </p:nvSpPr>
          <p:spPr>
            <a:xfrm>
              <a:off x="1510125" y="4898000"/>
              <a:ext cx="1383600" cy="7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7"/>
            <p:cNvSpPr/>
            <p:nvPr/>
          </p:nvSpPr>
          <p:spPr>
            <a:xfrm>
              <a:off x="2547775" y="4860650"/>
              <a:ext cx="202500" cy="153600"/>
            </a:xfrm>
            <a:prstGeom prst="rect">
              <a:avLst/>
            </a:prstGeom>
            <a:solidFill>
              <a:srgbClr val="0073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17"/>
          <p:cNvSpPr txBox="1"/>
          <p:nvPr/>
        </p:nvSpPr>
        <p:spPr>
          <a:xfrm>
            <a:off x="5841900" y="3625775"/>
            <a:ext cx="3174000" cy="14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solidFill>
                  <a:srgbClr val="0073B1"/>
                </a:solidFill>
                <a:latin typeface="Nunito"/>
                <a:ea typeface="Nunito"/>
                <a:cs typeface="Nunito"/>
                <a:sym typeface="Nunito"/>
              </a:rPr>
              <a:t>FRUSTRATIONS</a:t>
            </a:r>
            <a:endParaRPr sz="1800" b="1" dirty="0">
              <a:solidFill>
                <a:srgbClr val="0073B1"/>
              </a:solidFill>
              <a:latin typeface="Nunito"/>
              <a:ea typeface="Nunito"/>
              <a:cs typeface="Nunito"/>
              <a:sym typeface="Nunito"/>
            </a:endParaRPr>
          </a:p>
          <a:p>
            <a:pPr marL="0" lvl="0" indent="0" algn="l" rtl="0">
              <a:spcBef>
                <a:spcPts val="0"/>
              </a:spcBef>
              <a:spcAft>
                <a:spcPts val="0"/>
              </a:spcAft>
              <a:buNone/>
            </a:pPr>
            <a:endParaRPr sz="1000" b="1" dirty="0">
              <a:solidFill>
                <a:srgbClr val="FFA45B"/>
              </a:solidFill>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dirty="0">
                <a:latin typeface="Nunito"/>
                <a:ea typeface="Nunito"/>
                <a:cs typeface="Nunito"/>
                <a:sym typeface="Nunito"/>
              </a:rPr>
              <a:t>Hard to draw the younger generation to the museum and pass the Greek culture and value of Greek history to </a:t>
            </a:r>
            <a:r>
              <a:rPr lang="en" sz="1000" dirty="0" smtClean="0">
                <a:latin typeface="Nunito"/>
                <a:ea typeface="Nunito"/>
                <a:cs typeface="Nunito"/>
                <a:sym typeface="Nunito"/>
              </a:rPr>
              <a:t>them</a:t>
            </a:r>
          </a:p>
          <a:p>
            <a:pPr marL="457200" lvl="0" indent="-292100" algn="l" rtl="0">
              <a:spcBef>
                <a:spcPts val="0"/>
              </a:spcBef>
              <a:spcAft>
                <a:spcPts val="0"/>
              </a:spcAft>
              <a:buSzPts val="1000"/>
              <a:buFont typeface="Nunito"/>
              <a:buChar char="●"/>
            </a:pPr>
            <a:r>
              <a:rPr lang="en" sz="1000" dirty="0" smtClean="0">
                <a:latin typeface="Nunito"/>
                <a:ea typeface="Nunito"/>
                <a:cs typeface="Nunito"/>
                <a:sym typeface="Nunito"/>
              </a:rPr>
              <a:t>Lack of manpower</a:t>
            </a:r>
            <a:endParaRPr sz="1000" dirty="0">
              <a:latin typeface="Nunito"/>
              <a:ea typeface="Nunito"/>
              <a:cs typeface="Nunito"/>
              <a:sym typeface="Nunito"/>
            </a:endParaRPr>
          </a:p>
          <a:p>
            <a:pPr marL="457200" lvl="0" indent="-292100" algn="l" rtl="0">
              <a:spcBef>
                <a:spcPts val="0"/>
              </a:spcBef>
              <a:spcAft>
                <a:spcPts val="0"/>
              </a:spcAft>
              <a:buSzPts val="1000"/>
              <a:buFont typeface="Nunito"/>
              <a:buChar char="●"/>
            </a:pPr>
            <a:endParaRPr sz="1000" dirty="0">
              <a:latin typeface="Nunito"/>
              <a:ea typeface="Nunito"/>
              <a:cs typeface="Nunito"/>
              <a:sym typeface="Nunito"/>
            </a:endParaRPr>
          </a:p>
          <a:p>
            <a:pPr marL="457200" lvl="0" indent="-292100" algn="l" rtl="0">
              <a:spcBef>
                <a:spcPts val="0"/>
              </a:spcBef>
              <a:spcAft>
                <a:spcPts val="0"/>
              </a:spcAft>
              <a:buSzPts val="1000"/>
              <a:buFont typeface="Nunito"/>
              <a:buChar char="●"/>
            </a:pPr>
            <a:endParaRPr sz="1000" dirty="0">
              <a:latin typeface="Nunito"/>
              <a:ea typeface="Nunito"/>
              <a:cs typeface="Nunito"/>
              <a:sym typeface="Nunito"/>
            </a:endParaRPr>
          </a:p>
        </p:txBody>
      </p:sp>
      <p:pic>
        <p:nvPicPr>
          <p:cNvPr id="149" name="Google Shape;149;p17"/>
          <p:cNvPicPr preferRelativeResize="0"/>
          <p:nvPr/>
        </p:nvPicPr>
        <p:blipFill>
          <a:blip r:embed="rId3">
            <a:alphaModFix/>
          </a:blip>
          <a:stretch>
            <a:fillRect/>
          </a:stretch>
        </p:blipFill>
        <p:spPr>
          <a:xfrm>
            <a:off x="738475" y="173475"/>
            <a:ext cx="1697048" cy="173315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8"/>
          <p:cNvSpPr txBox="1">
            <a:spLocks noGrp="1"/>
          </p:cNvSpPr>
          <p:nvPr>
            <p:ph type="title"/>
          </p:nvPr>
        </p:nvSpPr>
        <p:spPr>
          <a:xfrm>
            <a:off x="311700" y="2649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0073B1"/>
                </a:solidFill>
                <a:latin typeface="Nunito"/>
                <a:ea typeface="Nunito"/>
                <a:cs typeface="Nunito"/>
                <a:sym typeface="Nunito"/>
              </a:rPr>
              <a:t>George - Best Case Scenario</a:t>
            </a:r>
            <a:endParaRPr b="1">
              <a:solidFill>
                <a:srgbClr val="0073B1"/>
              </a:solidFill>
              <a:latin typeface="Nunito"/>
              <a:ea typeface="Nunito"/>
              <a:cs typeface="Nunito"/>
              <a:sym typeface="Nunito"/>
            </a:endParaRPr>
          </a:p>
        </p:txBody>
      </p:sp>
      <p:sp>
        <p:nvSpPr>
          <p:cNvPr id="155" name="Google Shape;155;p18"/>
          <p:cNvSpPr txBox="1">
            <a:spLocks noGrp="1"/>
          </p:cNvSpPr>
          <p:nvPr>
            <p:ph type="body" idx="1"/>
          </p:nvPr>
        </p:nvSpPr>
        <p:spPr>
          <a:xfrm>
            <a:off x="2597700"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Sees Hellenic Museum right next to the Detroit Institute of Arts</a:t>
            </a:r>
            <a:r>
              <a:rPr lang="en" sz="1200">
                <a:latin typeface="Nunito"/>
                <a:ea typeface="Nunito"/>
                <a:cs typeface="Nunito"/>
                <a:sym typeface="Nunito"/>
              </a:rPr>
              <a:t>, </a:t>
            </a:r>
            <a:r>
              <a:rPr lang="en" sz="1200" b="1">
                <a:latin typeface="Nunito"/>
                <a:ea typeface="Nunito"/>
                <a:cs typeface="Nunito"/>
                <a:sym typeface="Nunito"/>
              </a:rPr>
              <a:t>clicks the link</a:t>
            </a:r>
            <a:r>
              <a:rPr lang="en" sz="1200">
                <a:latin typeface="Nunito"/>
                <a:ea typeface="Nunito"/>
                <a:cs typeface="Nunito"/>
                <a:sym typeface="Nunito"/>
              </a:rPr>
              <a:t> to visit the site.</a:t>
            </a:r>
            <a:endParaRPr sz="1200">
              <a:latin typeface="Nunito"/>
              <a:ea typeface="Nunito"/>
              <a:cs typeface="Nunito"/>
              <a:sym typeface="Nunito"/>
            </a:endParaRPr>
          </a:p>
        </p:txBody>
      </p:sp>
      <p:sp>
        <p:nvSpPr>
          <p:cNvPr id="156" name="Google Shape;156;p18"/>
          <p:cNvSpPr txBox="1">
            <a:spLocks noGrp="1"/>
          </p:cNvSpPr>
          <p:nvPr>
            <p:ph type="body" idx="1"/>
          </p:nvPr>
        </p:nvSpPr>
        <p:spPr>
          <a:xfrm>
            <a:off x="4797250"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Scroll over the front page</a:t>
            </a:r>
            <a:r>
              <a:rPr lang="en" sz="1200">
                <a:latin typeface="Nunito"/>
                <a:ea typeface="Nunito"/>
                <a:cs typeface="Nunito"/>
                <a:sym typeface="Nunito"/>
              </a:rPr>
              <a:t> to search for a quick intro and visiting info. Finds that it only opens on Sunday and it fits her schedule.</a:t>
            </a:r>
            <a:endParaRPr sz="1200">
              <a:latin typeface="Nunito"/>
              <a:ea typeface="Nunito"/>
              <a:cs typeface="Nunito"/>
              <a:sym typeface="Nunito"/>
            </a:endParaRPr>
          </a:p>
        </p:txBody>
      </p:sp>
      <p:sp>
        <p:nvSpPr>
          <p:cNvPr id="157" name="Google Shape;157;p18"/>
          <p:cNvSpPr txBox="1">
            <a:spLocks noGrp="1"/>
          </p:cNvSpPr>
          <p:nvPr>
            <p:ph type="body" idx="1"/>
          </p:nvPr>
        </p:nvSpPr>
        <p:spPr>
          <a:xfrm>
            <a:off x="414475"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Planning a trip in Detroit for Spring Break. </a:t>
            </a:r>
            <a:r>
              <a:rPr lang="en" sz="1200">
                <a:latin typeface="Nunito"/>
                <a:ea typeface="Nunito"/>
                <a:cs typeface="Nunito"/>
                <a:sym typeface="Nunito"/>
              </a:rPr>
              <a:t>Opens Google Map to see tourist attraction locations.</a:t>
            </a:r>
            <a:endParaRPr sz="1200">
              <a:latin typeface="Nunito"/>
              <a:ea typeface="Nunito"/>
              <a:cs typeface="Nunito"/>
              <a:sym typeface="Nunito"/>
            </a:endParaRPr>
          </a:p>
        </p:txBody>
      </p:sp>
      <p:sp>
        <p:nvSpPr>
          <p:cNvPr id="158" name="Google Shape;158;p18"/>
          <p:cNvSpPr txBox="1">
            <a:spLocks noGrp="1"/>
          </p:cNvSpPr>
          <p:nvPr>
            <p:ph type="body" idx="1"/>
          </p:nvPr>
        </p:nvSpPr>
        <p:spPr>
          <a:xfrm>
            <a:off x="7041625"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Clicks the ‘exhibition’ page</a:t>
            </a:r>
            <a:r>
              <a:rPr lang="en" sz="1200">
                <a:latin typeface="Nunito"/>
                <a:ea typeface="Nunito"/>
                <a:cs typeface="Nunito"/>
                <a:sym typeface="Nunito"/>
              </a:rPr>
              <a:t> to see what to expect. Browses through the images and themes and gets more interested.</a:t>
            </a:r>
            <a:endParaRPr sz="1200">
              <a:latin typeface="Nunito"/>
              <a:ea typeface="Nunito"/>
              <a:cs typeface="Nunito"/>
              <a:sym typeface="Nunito"/>
            </a:endParaRPr>
          </a:p>
        </p:txBody>
      </p:sp>
      <p:sp>
        <p:nvSpPr>
          <p:cNvPr id="159" name="Google Shape;159;p18"/>
          <p:cNvSpPr txBox="1">
            <a:spLocks noGrp="1"/>
          </p:cNvSpPr>
          <p:nvPr>
            <p:ph type="body" idx="1"/>
          </p:nvPr>
        </p:nvSpPr>
        <p:spPr>
          <a:xfrm>
            <a:off x="4819663" y="2971025"/>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Clicks the ‘events’ page</a:t>
            </a:r>
            <a:r>
              <a:rPr lang="en" sz="1200">
                <a:latin typeface="Nunito"/>
                <a:ea typeface="Nunito"/>
                <a:cs typeface="Nunito"/>
                <a:sym typeface="Nunito"/>
              </a:rPr>
              <a:t> and adds the upcoming Marching Band event in Greektown Detroit into her calendar. </a:t>
            </a:r>
            <a:endParaRPr sz="1200">
              <a:latin typeface="Nunito"/>
              <a:ea typeface="Nunito"/>
              <a:cs typeface="Nunito"/>
              <a:sym typeface="Nunito"/>
            </a:endParaRPr>
          </a:p>
        </p:txBody>
      </p:sp>
      <p:sp>
        <p:nvSpPr>
          <p:cNvPr id="160" name="Google Shape;160;p18"/>
          <p:cNvSpPr txBox="1">
            <a:spLocks noGrp="1"/>
          </p:cNvSpPr>
          <p:nvPr>
            <p:ph type="body" idx="1"/>
          </p:nvPr>
        </p:nvSpPr>
        <p:spPr>
          <a:xfrm>
            <a:off x="7041625" y="2971025"/>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Clicks the ‘about us’ page</a:t>
            </a:r>
            <a:r>
              <a:rPr lang="en" sz="1200">
                <a:latin typeface="Nunito"/>
                <a:ea typeface="Nunito"/>
                <a:cs typeface="Nunito"/>
                <a:sym typeface="Nunito"/>
              </a:rPr>
              <a:t> to quickly glance through the history of the museum. Adds the museum to her schedule. </a:t>
            </a:r>
            <a:endParaRPr sz="1200">
              <a:latin typeface="Nunito"/>
              <a:ea typeface="Nunito"/>
              <a:cs typeface="Nunito"/>
              <a:sym typeface="Nunito"/>
            </a:endParaRPr>
          </a:p>
        </p:txBody>
      </p:sp>
      <p:sp>
        <p:nvSpPr>
          <p:cNvPr id="161" name="Google Shape;161;p18"/>
          <p:cNvSpPr txBox="1">
            <a:spLocks noGrp="1"/>
          </p:cNvSpPr>
          <p:nvPr>
            <p:ph type="body" idx="1"/>
          </p:nvPr>
        </p:nvSpPr>
        <p:spPr>
          <a:xfrm>
            <a:off x="2597700" y="30229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Nunito"/>
                <a:ea typeface="Nunito"/>
                <a:cs typeface="Nunito"/>
                <a:sym typeface="Nunito"/>
              </a:rPr>
              <a:t>Clicks the ‘explore the Greek community in Detroit’ page</a:t>
            </a:r>
            <a:r>
              <a:rPr lang="en" sz="1200">
                <a:latin typeface="Nunito"/>
                <a:ea typeface="Nunito"/>
                <a:cs typeface="Nunito"/>
                <a:sym typeface="Nunito"/>
              </a:rPr>
              <a:t> and adds more spots to her trip schedule for that day.</a:t>
            </a:r>
            <a:endParaRPr sz="1200">
              <a:latin typeface="Nunito"/>
              <a:ea typeface="Nunito"/>
              <a:cs typeface="Nunito"/>
              <a:sym typeface="Nunito"/>
            </a:endParaRPr>
          </a:p>
        </p:txBody>
      </p:sp>
      <p:cxnSp>
        <p:nvCxnSpPr>
          <p:cNvPr id="162" name="Google Shape;162;p18"/>
          <p:cNvCxnSpPr>
            <a:endCxn id="155" idx="1"/>
          </p:cNvCxnSpPr>
          <p:nvPr/>
        </p:nvCxnSpPr>
        <p:spPr>
          <a:xfrm>
            <a:off x="2151600" y="1749850"/>
            <a:ext cx="446100" cy="0"/>
          </a:xfrm>
          <a:prstGeom prst="straightConnector1">
            <a:avLst/>
          </a:prstGeom>
          <a:noFill/>
          <a:ln w="19050" cap="flat" cmpd="sng">
            <a:solidFill>
              <a:srgbClr val="0073B1"/>
            </a:solidFill>
            <a:prstDash val="solid"/>
            <a:round/>
            <a:headEnd type="none" w="med" len="med"/>
            <a:tailEnd type="triangle" w="med" len="med"/>
          </a:ln>
        </p:spPr>
      </p:cxnSp>
      <p:cxnSp>
        <p:nvCxnSpPr>
          <p:cNvPr id="163" name="Google Shape;163;p18"/>
          <p:cNvCxnSpPr/>
          <p:nvPr/>
        </p:nvCxnSpPr>
        <p:spPr>
          <a:xfrm>
            <a:off x="4373500" y="1749850"/>
            <a:ext cx="446100" cy="0"/>
          </a:xfrm>
          <a:prstGeom prst="straightConnector1">
            <a:avLst/>
          </a:prstGeom>
          <a:noFill/>
          <a:ln w="19050" cap="flat" cmpd="sng">
            <a:solidFill>
              <a:srgbClr val="0073B1"/>
            </a:solidFill>
            <a:prstDash val="solid"/>
            <a:round/>
            <a:headEnd type="none" w="med" len="med"/>
            <a:tailEnd type="triangle" w="med" len="med"/>
          </a:ln>
        </p:spPr>
      </p:cxnSp>
      <p:cxnSp>
        <p:nvCxnSpPr>
          <p:cNvPr id="164" name="Google Shape;164;p18"/>
          <p:cNvCxnSpPr/>
          <p:nvPr/>
        </p:nvCxnSpPr>
        <p:spPr>
          <a:xfrm>
            <a:off x="6564888" y="1749850"/>
            <a:ext cx="446100" cy="0"/>
          </a:xfrm>
          <a:prstGeom prst="straightConnector1">
            <a:avLst/>
          </a:prstGeom>
          <a:noFill/>
          <a:ln w="19050" cap="flat" cmpd="sng">
            <a:solidFill>
              <a:srgbClr val="0073B1"/>
            </a:solidFill>
            <a:prstDash val="solid"/>
            <a:round/>
            <a:headEnd type="none" w="med" len="med"/>
            <a:tailEnd type="triangle" w="med" len="med"/>
          </a:ln>
        </p:spPr>
      </p:cxnSp>
      <p:cxnSp>
        <p:nvCxnSpPr>
          <p:cNvPr id="165" name="Google Shape;165;p18"/>
          <p:cNvCxnSpPr>
            <a:endCxn id="160" idx="0"/>
          </p:cNvCxnSpPr>
          <p:nvPr/>
        </p:nvCxnSpPr>
        <p:spPr>
          <a:xfrm>
            <a:off x="7898125" y="2467325"/>
            <a:ext cx="12000" cy="503700"/>
          </a:xfrm>
          <a:prstGeom prst="straightConnector1">
            <a:avLst/>
          </a:prstGeom>
          <a:noFill/>
          <a:ln w="19050" cap="flat" cmpd="sng">
            <a:solidFill>
              <a:srgbClr val="0073B1"/>
            </a:solidFill>
            <a:prstDash val="solid"/>
            <a:round/>
            <a:headEnd type="none" w="med" len="med"/>
            <a:tailEnd type="triangle" w="med" len="med"/>
          </a:ln>
        </p:spPr>
      </p:cxnSp>
      <p:cxnSp>
        <p:nvCxnSpPr>
          <p:cNvPr id="166" name="Google Shape;166;p18"/>
          <p:cNvCxnSpPr/>
          <p:nvPr/>
        </p:nvCxnSpPr>
        <p:spPr>
          <a:xfrm>
            <a:off x="6595513" y="3688475"/>
            <a:ext cx="446100" cy="0"/>
          </a:xfrm>
          <a:prstGeom prst="straightConnector1">
            <a:avLst/>
          </a:prstGeom>
          <a:noFill/>
          <a:ln w="19050" cap="flat" cmpd="sng">
            <a:solidFill>
              <a:srgbClr val="0073B1"/>
            </a:solidFill>
            <a:prstDash val="solid"/>
            <a:round/>
            <a:headEnd type="triangle" w="med" len="med"/>
            <a:tailEnd type="none" w="med" len="med"/>
          </a:ln>
        </p:spPr>
      </p:cxnSp>
      <p:cxnSp>
        <p:nvCxnSpPr>
          <p:cNvPr id="167" name="Google Shape;167;p18"/>
          <p:cNvCxnSpPr/>
          <p:nvPr/>
        </p:nvCxnSpPr>
        <p:spPr>
          <a:xfrm>
            <a:off x="4354125" y="3688475"/>
            <a:ext cx="446100" cy="0"/>
          </a:xfrm>
          <a:prstGeom prst="straightConnector1">
            <a:avLst/>
          </a:prstGeom>
          <a:noFill/>
          <a:ln w="19050" cap="flat" cmpd="sng">
            <a:solidFill>
              <a:srgbClr val="0073B1"/>
            </a:solidFill>
            <a:prstDash val="solid"/>
            <a:round/>
            <a:headEnd type="triangl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1"/>
        <p:cNvGrpSpPr/>
        <p:nvPr/>
      </p:nvGrpSpPr>
      <p:grpSpPr>
        <a:xfrm>
          <a:off x="0" y="0"/>
          <a:ext cx="0" cy="0"/>
          <a:chOff x="0" y="0"/>
          <a:chExt cx="0" cy="0"/>
        </a:xfrm>
      </p:grpSpPr>
      <p:sp>
        <p:nvSpPr>
          <p:cNvPr id="172" name="Google Shape;172;p19"/>
          <p:cNvSpPr/>
          <p:nvPr/>
        </p:nvSpPr>
        <p:spPr>
          <a:xfrm>
            <a:off x="0" y="150"/>
            <a:ext cx="31740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9"/>
          <p:cNvSpPr txBox="1"/>
          <p:nvPr/>
        </p:nvSpPr>
        <p:spPr>
          <a:xfrm>
            <a:off x="301200" y="1965175"/>
            <a:ext cx="2571600" cy="35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8F8F2"/>
                </a:solidFill>
                <a:latin typeface="Roboto Black"/>
                <a:ea typeface="Roboto Black"/>
                <a:cs typeface="Roboto Black"/>
                <a:sym typeface="Roboto Black"/>
              </a:rPr>
              <a:t>Sam the Enthusiast </a:t>
            </a:r>
            <a:endParaRPr sz="1600" b="1">
              <a:solidFill>
                <a:srgbClr val="F8F8F2"/>
              </a:solidFill>
              <a:latin typeface="Roboto"/>
              <a:ea typeface="Roboto"/>
              <a:cs typeface="Roboto"/>
              <a:sym typeface="Roboto"/>
            </a:endParaRPr>
          </a:p>
        </p:txBody>
      </p:sp>
      <p:sp>
        <p:nvSpPr>
          <p:cNvPr id="174" name="Google Shape;174;p19"/>
          <p:cNvSpPr txBox="1"/>
          <p:nvPr/>
        </p:nvSpPr>
        <p:spPr>
          <a:xfrm>
            <a:off x="3392850" y="171775"/>
            <a:ext cx="5586000" cy="642600"/>
          </a:xfrm>
          <a:prstGeom prst="rect">
            <a:avLst/>
          </a:prstGeom>
          <a:solidFill>
            <a:srgbClr val="FFFFFF"/>
          </a:solidFill>
          <a:ln>
            <a:noFill/>
          </a:ln>
          <a:effectLst>
            <a:outerShdw blurRad="57150" dist="19050" dir="5400000" algn="bl" rotWithShape="0">
              <a:srgbClr val="999999">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i="1">
                <a:solidFill>
                  <a:srgbClr val="666666"/>
                </a:solidFill>
                <a:latin typeface="Nunito"/>
                <a:ea typeface="Nunito"/>
                <a:cs typeface="Nunito"/>
                <a:sym typeface="Nunito"/>
              </a:rPr>
              <a:t>“As an in-depth travel lover, I want to explore places that helps me learn about the culture and history of a city.”</a:t>
            </a:r>
            <a:endParaRPr i="1">
              <a:solidFill>
                <a:srgbClr val="666666"/>
              </a:solidFill>
              <a:latin typeface="Nunito"/>
              <a:ea typeface="Nunito"/>
              <a:cs typeface="Nunito"/>
              <a:sym typeface="Nunito"/>
            </a:endParaRPr>
          </a:p>
        </p:txBody>
      </p:sp>
      <p:sp>
        <p:nvSpPr>
          <p:cNvPr id="175" name="Google Shape;175;p19"/>
          <p:cNvSpPr txBox="1"/>
          <p:nvPr/>
        </p:nvSpPr>
        <p:spPr>
          <a:xfrm>
            <a:off x="3392850" y="936950"/>
            <a:ext cx="2419800" cy="410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5"/>
                </a:solidFill>
                <a:latin typeface="Nunito"/>
                <a:ea typeface="Nunito"/>
                <a:cs typeface="Nunito"/>
                <a:sym typeface="Nunito"/>
              </a:rPr>
              <a:t>BIO</a:t>
            </a:r>
            <a:endParaRPr sz="1800" b="1">
              <a:solidFill>
                <a:schemeClr val="accent5"/>
              </a:solidFill>
              <a:latin typeface="Nunito"/>
              <a:ea typeface="Nunito"/>
              <a:cs typeface="Nunito"/>
              <a:sym typeface="Nunito"/>
            </a:endParaRPr>
          </a:p>
          <a:p>
            <a:pPr marL="0" lvl="0" indent="0" algn="l" rtl="0">
              <a:spcBef>
                <a:spcPts val="0"/>
              </a:spcBef>
              <a:spcAft>
                <a:spcPts val="0"/>
              </a:spcAft>
              <a:buNone/>
            </a:pPr>
            <a:endParaRPr sz="1000">
              <a:latin typeface="Nunito"/>
              <a:ea typeface="Nunito"/>
              <a:cs typeface="Nunito"/>
              <a:sym typeface="Nunito"/>
            </a:endParaRPr>
          </a:p>
          <a:p>
            <a:pPr marL="0" lvl="0" indent="0" algn="just" rtl="0">
              <a:spcBef>
                <a:spcPts val="0"/>
              </a:spcBef>
              <a:spcAft>
                <a:spcPts val="0"/>
              </a:spcAft>
              <a:buNone/>
            </a:pPr>
            <a:r>
              <a:rPr lang="en" sz="1000">
                <a:latin typeface="Nunito"/>
                <a:ea typeface="Nunito"/>
                <a:cs typeface="Nunito"/>
                <a:sym typeface="Nunito"/>
              </a:rPr>
              <a:t>Ashley is a third-year OSU Architecture student who loves to explore the history of the cities and the buildings while traveling. She enjoys visiting museums to expand her knowledge in the local community and history, so she always includes local museums for her backpacking travel. </a:t>
            </a:r>
            <a:r>
              <a:rPr lang="en" sz="1000">
                <a:solidFill>
                  <a:schemeClr val="dk1"/>
                </a:solidFill>
                <a:latin typeface="Nunito"/>
                <a:ea typeface="Nunito"/>
                <a:cs typeface="Nunito"/>
                <a:sym typeface="Nunito"/>
              </a:rPr>
              <a:t>She also likes to post beautiful pictures on social media to share her travel moments and uses the platform as a tool to collect the inspiration for her architecture assignments. </a:t>
            </a:r>
            <a:r>
              <a:rPr lang="en" sz="1000">
                <a:latin typeface="Nunito"/>
                <a:ea typeface="Nunito"/>
                <a:cs typeface="Nunito"/>
                <a:sym typeface="Nunito"/>
              </a:rPr>
              <a:t>Ashley usually goes to Google Search for related information of the museum to evaluate if she wants to visit, so she wants to be able to collect information on the museum website. </a:t>
            </a:r>
            <a:endParaRPr sz="1000">
              <a:latin typeface="Nunito"/>
              <a:ea typeface="Nunito"/>
              <a:cs typeface="Nunito"/>
              <a:sym typeface="Nunito"/>
            </a:endParaRPr>
          </a:p>
        </p:txBody>
      </p:sp>
      <p:cxnSp>
        <p:nvCxnSpPr>
          <p:cNvPr id="176" name="Google Shape;176;p19"/>
          <p:cNvCxnSpPr/>
          <p:nvPr/>
        </p:nvCxnSpPr>
        <p:spPr>
          <a:xfrm>
            <a:off x="487350" y="2376536"/>
            <a:ext cx="2199300" cy="0"/>
          </a:xfrm>
          <a:prstGeom prst="straightConnector1">
            <a:avLst/>
          </a:prstGeom>
          <a:noFill/>
          <a:ln w="9525" cap="flat" cmpd="sng">
            <a:solidFill>
              <a:srgbClr val="FFEC92"/>
            </a:solidFill>
            <a:prstDash val="solid"/>
            <a:round/>
            <a:headEnd type="none" w="med" len="med"/>
            <a:tailEnd type="none" w="med" len="med"/>
          </a:ln>
        </p:spPr>
      </p:cxnSp>
      <p:sp>
        <p:nvSpPr>
          <p:cNvPr id="177" name="Google Shape;177;p19"/>
          <p:cNvSpPr txBox="1"/>
          <p:nvPr/>
        </p:nvSpPr>
        <p:spPr>
          <a:xfrm>
            <a:off x="65375" y="2391500"/>
            <a:ext cx="1408500" cy="162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b="1">
                <a:solidFill>
                  <a:srgbClr val="F3F3F3"/>
                </a:solidFill>
                <a:latin typeface="Nunito"/>
                <a:ea typeface="Nunito"/>
                <a:cs typeface="Nunito"/>
                <a:sym typeface="Nunito"/>
              </a:rPr>
              <a:t>Age</a:t>
            </a: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Profession</a:t>
            </a:r>
            <a:endParaRPr sz="1000" b="1">
              <a:solidFill>
                <a:srgbClr val="F3F3F3"/>
              </a:solidFill>
              <a:latin typeface="Nunito"/>
              <a:ea typeface="Nunito"/>
              <a:cs typeface="Nunito"/>
              <a:sym typeface="Nunito"/>
            </a:endParaRPr>
          </a:p>
          <a:p>
            <a:pPr marL="0" lvl="0" indent="0" algn="r" rtl="0">
              <a:spcBef>
                <a:spcPts val="0"/>
              </a:spcBef>
              <a:spcAft>
                <a:spcPts val="0"/>
              </a:spcAft>
              <a:buNone/>
            </a:pP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Education</a:t>
            </a: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Location</a:t>
            </a: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Interests</a:t>
            </a:r>
            <a:endParaRPr sz="1000" b="1">
              <a:solidFill>
                <a:srgbClr val="F3F3F3"/>
              </a:solidFill>
              <a:latin typeface="Nunito"/>
              <a:ea typeface="Nunito"/>
              <a:cs typeface="Nunito"/>
              <a:sym typeface="Nunito"/>
            </a:endParaRPr>
          </a:p>
          <a:p>
            <a:pPr marL="0" lvl="0" indent="0" algn="r" rtl="0">
              <a:spcBef>
                <a:spcPts val="0"/>
              </a:spcBef>
              <a:spcAft>
                <a:spcPts val="0"/>
              </a:spcAft>
              <a:buNone/>
            </a:pPr>
            <a:endParaRPr sz="1000" b="1">
              <a:solidFill>
                <a:srgbClr val="F3F3F3"/>
              </a:solidFill>
              <a:latin typeface="Nunito"/>
              <a:ea typeface="Nunito"/>
              <a:cs typeface="Nunito"/>
              <a:sym typeface="Nunito"/>
            </a:endParaRPr>
          </a:p>
          <a:p>
            <a:pPr marL="0" lvl="0" indent="0" algn="r" rtl="0">
              <a:spcBef>
                <a:spcPts val="0"/>
              </a:spcBef>
              <a:spcAft>
                <a:spcPts val="0"/>
              </a:spcAft>
              <a:buNone/>
            </a:pPr>
            <a:r>
              <a:rPr lang="en" sz="1000" b="1">
                <a:solidFill>
                  <a:srgbClr val="F3F3F3"/>
                </a:solidFill>
                <a:latin typeface="Nunito"/>
                <a:ea typeface="Nunito"/>
                <a:cs typeface="Nunito"/>
                <a:sym typeface="Nunito"/>
              </a:rPr>
              <a:t>Devices</a:t>
            </a:r>
            <a:endParaRPr sz="1000" b="1">
              <a:solidFill>
                <a:srgbClr val="F3F3F3"/>
              </a:solidFill>
              <a:latin typeface="Nunito"/>
              <a:ea typeface="Nunito"/>
              <a:cs typeface="Nunito"/>
              <a:sym typeface="Nunito"/>
            </a:endParaRPr>
          </a:p>
          <a:p>
            <a:pPr marL="0" lvl="0" indent="0" algn="r" rtl="0">
              <a:spcBef>
                <a:spcPts val="0"/>
              </a:spcBef>
              <a:spcAft>
                <a:spcPts val="0"/>
              </a:spcAft>
              <a:buClr>
                <a:schemeClr val="dk1"/>
              </a:buClr>
              <a:buSzPts val="1100"/>
              <a:buFont typeface="Arial"/>
              <a:buNone/>
            </a:pPr>
            <a:r>
              <a:rPr lang="en" sz="1000" b="1">
                <a:solidFill>
                  <a:srgbClr val="F3F3F3"/>
                </a:solidFill>
                <a:latin typeface="Nunito"/>
                <a:ea typeface="Nunito"/>
                <a:cs typeface="Nunito"/>
                <a:sym typeface="Nunito"/>
              </a:rPr>
              <a:t>App/Website</a:t>
            </a:r>
            <a:endParaRPr sz="1000" b="1">
              <a:solidFill>
                <a:srgbClr val="F3F3F3"/>
              </a:solidFill>
              <a:latin typeface="Nunito"/>
              <a:ea typeface="Nunito"/>
              <a:cs typeface="Nunito"/>
              <a:sym typeface="Nunito"/>
            </a:endParaRPr>
          </a:p>
        </p:txBody>
      </p:sp>
      <p:sp>
        <p:nvSpPr>
          <p:cNvPr id="178" name="Google Shape;178;p19"/>
          <p:cNvSpPr txBox="1"/>
          <p:nvPr/>
        </p:nvSpPr>
        <p:spPr>
          <a:xfrm>
            <a:off x="1407475" y="2391500"/>
            <a:ext cx="1486200" cy="162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3F3F3"/>
                </a:solidFill>
                <a:latin typeface="Nunito"/>
                <a:ea typeface="Nunito"/>
                <a:cs typeface="Nunito"/>
                <a:sym typeface="Nunito"/>
              </a:rPr>
              <a:t>38</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Greek Deli owner</a:t>
            </a:r>
            <a:endParaRPr sz="1000">
              <a:solidFill>
                <a:srgbClr val="F3F3F3"/>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r>
              <a:rPr lang="en" sz="1000">
                <a:solidFill>
                  <a:srgbClr val="F3F3F3"/>
                </a:solidFill>
                <a:latin typeface="Nunito"/>
                <a:ea typeface="Nunito"/>
                <a:cs typeface="Nunito"/>
                <a:sym typeface="Nunito"/>
              </a:rPr>
              <a:t>in downtown Detroit</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B.A in Psychology</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Greek Town, Detroit</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Food, Literature, Movie, Church life</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Samsung mobile, PC</a:t>
            </a:r>
            <a:endParaRPr sz="1000">
              <a:solidFill>
                <a:srgbClr val="F3F3F3"/>
              </a:solidFill>
              <a:latin typeface="Nunito"/>
              <a:ea typeface="Nunito"/>
              <a:cs typeface="Nunito"/>
              <a:sym typeface="Nunito"/>
            </a:endParaRPr>
          </a:p>
          <a:p>
            <a:pPr marL="0" lvl="0" indent="0" algn="l" rtl="0">
              <a:spcBef>
                <a:spcPts val="0"/>
              </a:spcBef>
              <a:spcAft>
                <a:spcPts val="0"/>
              </a:spcAft>
              <a:buNone/>
            </a:pPr>
            <a:r>
              <a:rPr lang="en" sz="1000">
                <a:solidFill>
                  <a:srgbClr val="F3F3F3"/>
                </a:solidFill>
                <a:latin typeface="Nunito"/>
                <a:ea typeface="Nunito"/>
                <a:cs typeface="Nunito"/>
                <a:sym typeface="Nunito"/>
              </a:rPr>
              <a:t>Facebook, Yelp, NPR</a:t>
            </a:r>
            <a:endParaRPr sz="1000">
              <a:solidFill>
                <a:srgbClr val="F3F3F3"/>
              </a:solidFill>
              <a:latin typeface="Nunito"/>
              <a:ea typeface="Nunito"/>
              <a:cs typeface="Nunito"/>
              <a:sym typeface="Nunito"/>
            </a:endParaRPr>
          </a:p>
          <a:p>
            <a:pPr marL="0" lvl="0" indent="0" algn="l" rtl="0">
              <a:spcBef>
                <a:spcPts val="0"/>
              </a:spcBef>
              <a:spcAft>
                <a:spcPts val="0"/>
              </a:spcAft>
              <a:buNone/>
            </a:pPr>
            <a:endParaRPr sz="1200">
              <a:solidFill>
                <a:srgbClr val="F3F3F3"/>
              </a:solidFill>
              <a:latin typeface="Nunito"/>
              <a:ea typeface="Nunito"/>
              <a:cs typeface="Nunito"/>
              <a:sym typeface="Nunito"/>
            </a:endParaRPr>
          </a:p>
        </p:txBody>
      </p:sp>
      <p:sp>
        <p:nvSpPr>
          <p:cNvPr id="179" name="Google Shape;179;p19"/>
          <p:cNvSpPr txBox="1"/>
          <p:nvPr/>
        </p:nvSpPr>
        <p:spPr>
          <a:xfrm>
            <a:off x="5841900" y="2229005"/>
            <a:ext cx="3174000" cy="14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5"/>
                </a:solidFill>
                <a:latin typeface="Nunito"/>
                <a:ea typeface="Nunito"/>
                <a:cs typeface="Nunito"/>
                <a:sym typeface="Nunito"/>
              </a:rPr>
              <a:t>MOTIVATIONS</a:t>
            </a:r>
            <a:endParaRPr sz="1800" b="1">
              <a:solidFill>
                <a:schemeClr val="accent5"/>
              </a:solidFill>
              <a:latin typeface="Nunito"/>
              <a:ea typeface="Nunito"/>
              <a:cs typeface="Nunito"/>
              <a:sym typeface="Nunito"/>
            </a:endParaRPr>
          </a:p>
          <a:p>
            <a:pPr marL="0" lvl="0" indent="0" algn="l" rtl="0">
              <a:spcBef>
                <a:spcPts val="0"/>
              </a:spcBef>
              <a:spcAft>
                <a:spcPts val="0"/>
              </a:spcAft>
              <a:buNone/>
            </a:pPr>
            <a:endParaRPr sz="1000" b="1">
              <a:solidFill>
                <a:srgbClr val="FFA45B"/>
              </a:solidFill>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Planning for an upcoming trip</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Share photos and insights with friends during travel</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Get inspired from buildings and exhibitions during travel</a:t>
            </a:r>
            <a:endParaRPr sz="1000">
              <a:latin typeface="Nunito"/>
              <a:ea typeface="Nunito"/>
              <a:cs typeface="Nunito"/>
              <a:sym typeface="Nunito"/>
            </a:endParaRPr>
          </a:p>
        </p:txBody>
      </p:sp>
      <p:sp>
        <p:nvSpPr>
          <p:cNvPr id="180" name="Google Shape;180;p19"/>
          <p:cNvSpPr txBox="1"/>
          <p:nvPr/>
        </p:nvSpPr>
        <p:spPr>
          <a:xfrm>
            <a:off x="5841900" y="936950"/>
            <a:ext cx="3174000" cy="14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5"/>
                </a:solidFill>
                <a:latin typeface="Nunito"/>
                <a:ea typeface="Nunito"/>
                <a:cs typeface="Nunito"/>
                <a:sym typeface="Nunito"/>
              </a:rPr>
              <a:t>GOALS</a:t>
            </a:r>
            <a:endParaRPr sz="1800" b="1">
              <a:solidFill>
                <a:schemeClr val="accent5"/>
              </a:solidFill>
              <a:latin typeface="Nunito"/>
              <a:ea typeface="Nunito"/>
              <a:cs typeface="Nunito"/>
              <a:sym typeface="Nunito"/>
            </a:endParaRPr>
          </a:p>
          <a:p>
            <a:pPr marL="0" lvl="0" indent="0" algn="l" rtl="0">
              <a:spcBef>
                <a:spcPts val="0"/>
              </a:spcBef>
              <a:spcAft>
                <a:spcPts val="0"/>
              </a:spcAft>
              <a:buNone/>
            </a:pPr>
            <a:endParaRPr sz="1000" b="1">
              <a:solidFill>
                <a:srgbClr val="FFA45B"/>
              </a:solidFill>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Spiritual growth</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Learn more about architecture through travel</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Learn about local histories and communities when traveling</a:t>
            </a:r>
            <a:endParaRPr sz="1000">
              <a:latin typeface="Nunito"/>
              <a:ea typeface="Nunito"/>
              <a:cs typeface="Nunito"/>
              <a:sym typeface="Nunito"/>
            </a:endParaRPr>
          </a:p>
        </p:txBody>
      </p:sp>
      <p:sp>
        <p:nvSpPr>
          <p:cNvPr id="181" name="Google Shape;181;p19"/>
          <p:cNvSpPr txBox="1"/>
          <p:nvPr/>
        </p:nvSpPr>
        <p:spPr>
          <a:xfrm>
            <a:off x="2455850" y="4000925"/>
            <a:ext cx="608700" cy="22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Nunito Light"/>
                <a:ea typeface="Nunito Light"/>
                <a:cs typeface="Nunito Light"/>
                <a:sym typeface="Nunito Light"/>
              </a:rPr>
              <a:t>High</a:t>
            </a:r>
            <a:endParaRPr sz="1000">
              <a:solidFill>
                <a:srgbClr val="FFFFFF"/>
              </a:solidFill>
              <a:latin typeface="Nunito Light"/>
              <a:ea typeface="Nunito Light"/>
              <a:cs typeface="Nunito Light"/>
              <a:sym typeface="Nunito Light"/>
            </a:endParaRPr>
          </a:p>
        </p:txBody>
      </p:sp>
      <p:sp>
        <p:nvSpPr>
          <p:cNvPr id="182" name="Google Shape;182;p19"/>
          <p:cNvSpPr txBox="1"/>
          <p:nvPr/>
        </p:nvSpPr>
        <p:spPr>
          <a:xfrm>
            <a:off x="1407467" y="4000925"/>
            <a:ext cx="483600" cy="22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Nunito Light"/>
                <a:ea typeface="Nunito Light"/>
                <a:cs typeface="Nunito Light"/>
                <a:sym typeface="Nunito Light"/>
              </a:rPr>
              <a:t>Low</a:t>
            </a:r>
            <a:endParaRPr sz="1000">
              <a:solidFill>
                <a:srgbClr val="FFFFFF"/>
              </a:solidFill>
              <a:latin typeface="Nunito Light"/>
              <a:ea typeface="Nunito Light"/>
              <a:cs typeface="Nunito Light"/>
              <a:sym typeface="Nunito Light"/>
            </a:endParaRPr>
          </a:p>
        </p:txBody>
      </p:sp>
      <p:grpSp>
        <p:nvGrpSpPr>
          <p:cNvPr id="183" name="Google Shape;183;p19"/>
          <p:cNvGrpSpPr/>
          <p:nvPr/>
        </p:nvGrpSpPr>
        <p:grpSpPr>
          <a:xfrm>
            <a:off x="-105500" y="4279025"/>
            <a:ext cx="2999225" cy="201900"/>
            <a:chOff x="-105500" y="4279025"/>
            <a:chExt cx="2999225" cy="201900"/>
          </a:xfrm>
        </p:grpSpPr>
        <p:sp>
          <p:nvSpPr>
            <p:cNvPr id="184" name="Google Shape;184;p19"/>
            <p:cNvSpPr/>
            <p:nvPr/>
          </p:nvSpPr>
          <p:spPr>
            <a:xfrm>
              <a:off x="1510125" y="4340525"/>
              <a:ext cx="1383600" cy="7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9"/>
            <p:cNvSpPr txBox="1"/>
            <p:nvPr/>
          </p:nvSpPr>
          <p:spPr>
            <a:xfrm>
              <a:off x="-105500" y="4279025"/>
              <a:ext cx="1579500" cy="20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rgbClr val="FFFFFF"/>
                  </a:solidFill>
                  <a:latin typeface="Nunito"/>
                  <a:ea typeface="Nunito"/>
                  <a:cs typeface="Nunito"/>
                  <a:sym typeface="Nunito"/>
                </a:rPr>
                <a:t>Op</a:t>
              </a:r>
              <a:r>
                <a:rPr lang="en" sz="1000" b="1">
                  <a:solidFill>
                    <a:srgbClr val="F3F3F3"/>
                  </a:solidFill>
                  <a:latin typeface="Nunito"/>
                  <a:ea typeface="Nunito"/>
                  <a:cs typeface="Nunito"/>
                  <a:sym typeface="Nunito"/>
                </a:rPr>
                <a:t>enness to new exp.</a:t>
              </a:r>
              <a:endParaRPr sz="1000" b="1">
                <a:solidFill>
                  <a:srgbClr val="F3F3F3"/>
                </a:solidFill>
                <a:latin typeface="Nunito"/>
                <a:ea typeface="Nunito"/>
                <a:cs typeface="Nunito"/>
                <a:sym typeface="Nunito"/>
              </a:endParaRPr>
            </a:p>
          </p:txBody>
        </p:sp>
        <p:sp>
          <p:nvSpPr>
            <p:cNvPr id="186" name="Google Shape;186;p19"/>
            <p:cNvSpPr/>
            <p:nvPr/>
          </p:nvSpPr>
          <p:spPr>
            <a:xfrm>
              <a:off x="2551950" y="4303175"/>
              <a:ext cx="202500" cy="153600"/>
            </a:xfrm>
            <a:prstGeom prst="rect">
              <a:avLst/>
            </a:prstGeom>
            <a:solidFill>
              <a:schemeClr val="accent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19"/>
          <p:cNvGrpSpPr/>
          <p:nvPr/>
        </p:nvGrpSpPr>
        <p:grpSpPr>
          <a:xfrm>
            <a:off x="65375" y="4557775"/>
            <a:ext cx="2828350" cy="201900"/>
            <a:chOff x="65375" y="4576188"/>
            <a:chExt cx="2828350" cy="201900"/>
          </a:xfrm>
        </p:grpSpPr>
        <p:sp>
          <p:nvSpPr>
            <p:cNvPr id="188" name="Google Shape;188;p19"/>
            <p:cNvSpPr txBox="1"/>
            <p:nvPr/>
          </p:nvSpPr>
          <p:spPr>
            <a:xfrm>
              <a:off x="65375" y="4576188"/>
              <a:ext cx="1408500" cy="20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rgbClr val="FFFFFF"/>
                  </a:solidFill>
                  <a:latin typeface="Nunito"/>
                  <a:ea typeface="Nunito"/>
                  <a:cs typeface="Nunito"/>
                  <a:sym typeface="Nunito"/>
                </a:rPr>
                <a:t>Organizational skills</a:t>
              </a:r>
              <a:endParaRPr sz="1000" b="1">
                <a:solidFill>
                  <a:srgbClr val="FFFFFF"/>
                </a:solidFill>
                <a:latin typeface="Nunito"/>
                <a:ea typeface="Nunito"/>
                <a:cs typeface="Nunito"/>
                <a:sym typeface="Nunito"/>
              </a:endParaRPr>
            </a:p>
          </p:txBody>
        </p:sp>
        <p:sp>
          <p:nvSpPr>
            <p:cNvPr id="189" name="Google Shape;189;p19"/>
            <p:cNvSpPr/>
            <p:nvPr/>
          </p:nvSpPr>
          <p:spPr>
            <a:xfrm>
              <a:off x="1510125" y="4637675"/>
              <a:ext cx="1383600" cy="7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p:nvPr/>
          </p:nvSpPr>
          <p:spPr>
            <a:xfrm>
              <a:off x="2418600" y="4600325"/>
              <a:ext cx="202500" cy="153600"/>
            </a:xfrm>
            <a:prstGeom prst="rect">
              <a:avLst/>
            </a:prstGeom>
            <a:solidFill>
              <a:schemeClr val="accent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9"/>
          <p:cNvGrpSpPr/>
          <p:nvPr/>
        </p:nvGrpSpPr>
        <p:grpSpPr>
          <a:xfrm>
            <a:off x="65375" y="4836500"/>
            <a:ext cx="2828350" cy="201900"/>
            <a:chOff x="65375" y="4836500"/>
            <a:chExt cx="2828350" cy="201900"/>
          </a:xfrm>
        </p:grpSpPr>
        <p:sp>
          <p:nvSpPr>
            <p:cNvPr id="192" name="Google Shape;192;p19"/>
            <p:cNvSpPr txBox="1"/>
            <p:nvPr/>
          </p:nvSpPr>
          <p:spPr>
            <a:xfrm>
              <a:off x="65375" y="4836500"/>
              <a:ext cx="1408500" cy="20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rgbClr val="FFFFFF"/>
                  </a:solidFill>
                  <a:latin typeface="Nunito"/>
                  <a:ea typeface="Nunito"/>
                  <a:cs typeface="Nunito"/>
                  <a:sym typeface="Nunito"/>
                </a:rPr>
                <a:t>Involvement</a:t>
              </a:r>
              <a:endParaRPr sz="1000" b="1">
                <a:solidFill>
                  <a:srgbClr val="FFFFFF"/>
                </a:solidFill>
                <a:latin typeface="Nunito"/>
                <a:ea typeface="Nunito"/>
                <a:cs typeface="Nunito"/>
                <a:sym typeface="Nunito"/>
              </a:endParaRPr>
            </a:p>
          </p:txBody>
        </p:sp>
        <p:sp>
          <p:nvSpPr>
            <p:cNvPr id="193" name="Google Shape;193;p19"/>
            <p:cNvSpPr/>
            <p:nvPr/>
          </p:nvSpPr>
          <p:spPr>
            <a:xfrm>
              <a:off x="1510125" y="4898000"/>
              <a:ext cx="1383600" cy="7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a:off x="2314925" y="4860650"/>
              <a:ext cx="202500" cy="153600"/>
            </a:xfrm>
            <a:prstGeom prst="rect">
              <a:avLst/>
            </a:prstGeom>
            <a:solidFill>
              <a:schemeClr val="accent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19"/>
          <p:cNvSpPr txBox="1"/>
          <p:nvPr/>
        </p:nvSpPr>
        <p:spPr>
          <a:xfrm>
            <a:off x="5841900" y="3560100"/>
            <a:ext cx="3174000" cy="14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5"/>
                </a:solidFill>
                <a:latin typeface="Nunito"/>
                <a:ea typeface="Nunito"/>
                <a:cs typeface="Nunito"/>
                <a:sym typeface="Nunito"/>
              </a:rPr>
              <a:t>FRUSTRATIONS</a:t>
            </a:r>
            <a:endParaRPr sz="1800" b="1">
              <a:solidFill>
                <a:schemeClr val="accent5"/>
              </a:solidFill>
              <a:latin typeface="Nunito"/>
              <a:ea typeface="Nunito"/>
              <a:cs typeface="Nunito"/>
              <a:sym typeface="Nunito"/>
            </a:endParaRPr>
          </a:p>
          <a:p>
            <a:pPr marL="0" lvl="0" indent="0" algn="l" rtl="0">
              <a:spcBef>
                <a:spcPts val="0"/>
              </a:spcBef>
              <a:spcAft>
                <a:spcPts val="0"/>
              </a:spcAft>
              <a:buNone/>
            </a:pPr>
            <a:endParaRPr sz="1000" b="1">
              <a:solidFill>
                <a:srgbClr val="FFA45B"/>
              </a:solidFill>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Hard to evaluate whether to visit or not because of too little information about the museum online</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Not enough image to know what to expect</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Outdated style and information lowers her interest</a:t>
            </a:r>
            <a:endParaRPr sz="1000">
              <a:latin typeface="Nunito"/>
              <a:ea typeface="Nunito"/>
              <a:cs typeface="Nunito"/>
              <a:sym typeface="Nunito"/>
            </a:endParaRPr>
          </a:p>
        </p:txBody>
      </p:sp>
      <p:pic>
        <p:nvPicPr>
          <p:cNvPr id="196" name="Google Shape;196;p19"/>
          <p:cNvPicPr preferRelativeResize="0"/>
          <p:nvPr/>
        </p:nvPicPr>
        <p:blipFill>
          <a:blip r:embed="rId3">
            <a:alphaModFix/>
          </a:blip>
          <a:stretch>
            <a:fillRect/>
          </a:stretch>
        </p:blipFill>
        <p:spPr>
          <a:xfrm>
            <a:off x="738471" y="145925"/>
            <a:ext cx="1697049" cy="178914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0"/>
          <p:cNvSpPr txBox="1">
            <a:spLocks noGrp="1"/>
          </p:cNvSpPr>
          <p:nvPr>
            <p:ph type="title"/>
          </p:nvPr>
        </p:nvSpPr>
        <p:spPr>
          <a:xfrm>
            <a:off x="311700" y="2649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5"/>
                </a:solidFill>
                <a:latin typeface="Roboto Black"/>
                <a:ea typeface="Roboto Black"/>
                <a:cs typeface="Roboto Black"/>
                <a:sym typeface="Roboto Black"/>
              </a:rPr>
              <a:t>Ashley - Best Case Scenario</a:t>
            </a:r>
            <a:endParaRPr>
              <a:solidFill>
                <a:schemeClr val="accent5"/>
              </a:solidFill>
              <a:latin typeface="Roboto Black"/>
              <a:ea typeface="Roboto Black"/>
              <a:cs typeface="Roboto Black"/>
              <a:sym typeface="Roboto Black"/>
            </a:endParaRPr>
          </a:p>
        </p:txBody>
      </p:sp>
      <p:sp>
        <p:nvSpPr>
          <p:cNvPr id="202" name="Google Shape;202;p20"/>
          <p:cNvSpPr txBox="1">
            <a:spLocks noGrp="1"/>
          </p:cNvSpPr>
          <p:nvPr>
            <p:ph type="body" idx="1"/>
          </p:nvPr>
        </p:nvSpPr>
        <p:spPr>
          <a:xfrm>
            <a:off x="2597700"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Roboto"/>
                <a:ea typeface="Roboto"/>
                <a:cs typeface="Roboto"/>
                <a:sym typeface="Roboto"/>
              </a:rPr>
              <a:t>Sees Hellenic Museum right next to the Detroit Institute of Arts</a:t>
            </a:r>
            <a:r>
              <a:rPr lang="en" sz="1200">
                <a:latin typeface="Roboto"/>
                <a:ea typeface="Roboto"/>
                <a:cs typeface="Roboto"/>
                <a:sym typeface="Roboto"/>
              </a:rPr>
              <a:t>, </a:t>
            </a:r>
            <a:r>
              <a:rPr lang="en" sz="1200" b="1">
                <a:latin typeface="Roboto"/>
                <a:ea typeface="Roboto"/>
                <a:cs typeface="Roboto"/>
                <a:sym typeface="Roboto"/>
              </a:rPr>
              <a:t>clicks the link</a:t>
            </a:r>
            <a:r>
              <a:rPr lang="en" sz="1200">
                <a:latin typeface="Roboto"/>
                <a:ea typeface="Roboto"/>
                <a:cs typeface="Roboto"/>
                <a:sym typeface="Roboto"/>
              </a:rPr>
              <a:t> to visit the site.</a:t>
            </a:r>
            <a:endParaRPr sz="1200">
              <a:latin typeface="Roboto"/>
              <a:ea typeface="Roboto"/>
              <a:cs typeface="Roboto"/>
              <a:sym typeface="Roboto"/>
            </a:endParaRPr>
          </a:p>
        </p:txBody>
      </p:sp>
      <p:sp>
        <p:nvSpPr>
          <p:cNvPr id="203" name="Google Shape;203;p20"/>
          <p:cNvSpPr txBox="1">
            <a:spLocks noGrp="1"/>
          </p:cNvSpPr>
          <p:nvPr>
            <p:ph type="body" idx="1"/>
          </p:nvPr>
        </p:nvSpPr>
        <p:spPr>
          <a:xfrm>
            <a:off x="4797250"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Roboto"/>
                <a:ea typeface="Roboto"/>
                <a:cs typeface="Roboto"/>
                <a:sym typeface="Roboto"/>
              </a:rPr>
              <a:t>Scroll over the front page</a:t>
            </a:r>
            <a:r>
              <a:rPr lang="en" sz="1200">
                <a:latin typeface="Roboto"/>
                <a:ea typeface="Roboto"/>
                <a:cs typeface="Roboto"/>
                <a:sym typeface="Roboto"/>
              </a:rPr>
              <a:t> to search for a quick intro and visiting info. Finds that it only opens on Sunday and it fits her schedule.</a:t>
            </a:r>
            <a:endParaRPr sz="1200">
              <a:latin typeface="Roboto"/>
              <a:ea typeface="Roboto"/>
              <a:cs typeface="Roboto"/>
              <a:sym typeface="Roboto"/>
            </a:endParaRPr>
          </a:p>
        </p:txBody>
      </p:sp>
      <p:sp>
        <p:nvSpPr>
          <p:cNvPr id="204" name="Google Shape;204;p20"/>
          <p:cNvSpPr txBox="1">
            <a:spLocks noGrp="1"/>
          </p:cNvSpPr>
          <p:nvPr>
            <p:ph type="body" idx="1"/>
          </p:nvPr>
        </p:nvSpPr>
        <p:spPr>
          <a:xfrm>
            <a:off x="414475"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Roboto"/>
                <a:ea typeface="Roboto"/>
                <a:cs typeface="Roboto"/>
                <a:sym typeface="Roboto"/>
              </a:rPr>
              <a:t>Planning a trip in Detroit for Spring Break. </a:t>
            </a:r>
            <a:r>
              <a:rPr lang="en" sz="1200">
                <a:latin typeface="Roboto"/>
                <a:ea typeface="Roboto"/>
                <a:cs typeface="Roboto"/>
                <a:sym typeface="Roboto"/>
              </a:rPr>
              <a:t>Opens Google Map to see tourist attraction locations.</a:t>
            </a:r>
            <a:endParaRPr sz="1200">
              <a:latin typeface="Roboto"/>
              <a:ea typeface="Roboto"/>
              <a:cs typeface="Roboto"/>
              <a:sym typeface="Roboto"/>
            </a:endParaRPr>
          </a:p>
        </p:txBody>
      </p:sp>
      <p:sp>
        <p:nvSpPr>
          <p:cNvPr id="205" name="Google Shape;205;p20"/>
          <p:cNvSpPr txBox="1">
            <a:spLocks noGrp="1"/>
          </p:cNvSpPr>
          <p:nvPr>
            <p:ph type="body" idx="1"/>
          </p:nvPr>
        </p:nvSpPr>
        <p:spPr>
          <a:xfrm>
            <a:off x="7041625" y="10324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Roboto"/>
                <a:ea typeface="Roboto"/>
                <a:cs typeface="Roboto"/>
                <a:sym typeface="Roboto"/>
              </a:rPr>
              <a:t>Clicks the ‘exhibition’ page</a:t>
            </a:r>
            <a:r>
              <a:rPr lang="en" sz="1200">
                <a:latin typeface="Roboto"/>
                <a:ea typeface="Roboto"/>
                <a:cs typeface="Roboto"/>
                <a:sym typeface="Roboto"/>
              </a:rPr>
              <a:t> to see what to expect. Browses through the images and themes and gets more interested.</a:t>
            </a:r>
            <a:endParaRPr sz="1200">
              <a:latin typeface="Roboto"/>
              <a:ea typeface="Roboto"/>
              <a:cs typeface="Roboto"/>
              <a:sym typeface="Roboto"/>
            </a:endParaRPr>
          </a:p>
        </p:txBody>
      </p:sp>
      <p:sp>
        <p:nvSpPr>
          <p:cNvPr id="206" name="Google Shape;206;p20"/>
          <p:cNvSpPr txBox="1">
            <a:spLocks noGrp="1"/>
          </p:cNvSpPr>
          <p:nvPr>
            <p:ph type="body" idx="1"/>
          </p:nvPr>
        </p:nvSpPr>
        <p:spPr>
          <a:xfrm>
            <a:off x="4819663" y="2971025"/>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Roboto"/>
                <a:ea typeface="Roboto"/>
                <a:cs typeface="Roboto"/>
                <a:sym typeface="Roboto"/>
              </a:rPr>
              <a:t>Clicks the ‘events’ page</a:t>
            </a:r>
            <a:r>
              <a:rPr lang="en" sz="1200">
                <a:latin typeface="Roboto"/>
                <a:ea typeface="Roboto"/>
                <a:cs typeface="Roboto"/>
                <a:sym typeface="Roboto"/>
              </a:rPr>
              <a:t> and adds the upcoming Marching Band event in Greektown Detroit into her calendar. </a:t>
            </a:r>
            <a:endParaRPr sz="1200">
              <a:latin typeface="Roboto"/>
              <a:ea typeface="Roboto"/>
              <a:cs typeface="Roboto"/>
              <a:sym typeface="Roboto"/>
            </a:endParaRPr>
          </a:p>
        </p:txBody>
      </p:sp>
      <p:sp>
        <p:nvSpPr>
          <p:cNvPr id="207" name="Google Shape;207;p20"/>
          <p:cNvSpPr txBox="1">
            <a:spLocks noGrp="1"/>
          </p:cNvSpPr>
          <p:nvPr>
            <p:ph type="body" idx="1"/>
          </p:nvPr>
        </p:nvSpPr>
        <p:spPr>
          <a:xfrm>
            <a:off x="7041625" y="2971025"/>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Roboto"/>
                <a:ea typeface="Roboto"/>
                <a:cs typeface="Roboto"/>
                <a:sym typeface="Roboto"/>
              </a:rPr>
              <a:t>Clicks the ‘about us’ page</a:t>
            </a:r>
            <a:r>
              <a:rPr lang="en" sz="1200">
                <a:latin typeface="Roboto"/>
                <a:ea typeface="Roboto"/>
                <a:cs typeface="Roboto"/>
                <a:sym typeface="Roboto"/>
              </a:rPr>
              <a:t> to quickly glance through the history of the museum. Adds the museum to her schedule. </a:t>
            </a:r>
            <a:endParaRPr sz="1200">
              <a:latin typeface="Roboto"/>
              <a:ea typeface="Roboto"/>
              <a:cs typeface="Roboto"/>
              <a:sym typeface="Roboto"/>
            </a:endParaRPr>
          </a:p>
        </p:txBody>
      </p:sp>
      <p:sp>
        <p:nvSpPr>
          <p:cNvPr id="208" name="Google Shape;208;p20"/>
          <p:cNvSpPr txBox="1">
            <a:spLocks noGrp="1"/>
          </p:cNvSpPr>
          <p:nvPr>
            <p:ph type="body" idx="1"/>
          </p:nvPr>
        </p:nvSpPr>
        <p:spPr>
          <a:xfrm>
            <a:off x="2597700" y="3022900"/>
            <a:ext cx="1737000" cy="1434900"/>
          </a:xfrm>
          <a:prstGeom prst="rect">
            <a:avLst/>
          </a:prstGeom>
          <a:solidFill>
            <a:srgbClr val="FFDFA8">
              <a:alpha val="94230"/>
            </a:srgbClr>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200" b="1">
                <a:latin typeface="Roboto"/>
                <a:ea typeface="Roboto"/>
                <a:cs typeface="Roboto"/>
                <a:sym typeface="Roboto"/>
              </a:rPr>
              <a:t>Clicks the ‘explore the Greek community in Detroit’ page</a:t>
            </a:r>
            <a:r>
              <a:rPr lang="en" sz="1200">
                <a:latin typeface="Roboto"/>
                <a:ea typeface="Roboto"/>
                <a:cs typeface="Roboto"/>
                <a:sym typeface="Roboto"/>
              </a:rPr>
              <a:t> and adds more spots to her trip schedule for that day.</a:t>
            </a:r>
            <a:endParaRPr sz="1200">
              <a:latin typeface="Roboto"/>
              <a:ea typeface="Roboto"/>
              <a:cs typeface="Roboto"/>
              <a:sym typeface="Roboto"/>
            </a:endParaRPr>
          </a:p>
        </p:txBody>
      </p:sp>
      <p:cxnSp>
        <p:nvCxnSpPr>
          <p:cNvPr id="209" name="Google Shape;209;p20"/>
          <p:cNvCxnSpPr>
            <a:endCxn id="202" idx="1"/>
          </p:cNvCxnSpPr>
          <p:nvPr/>
        </p:nvCxnSpPr>
        <p:spPr>
          <a:xfrm>
            <a:off x="2151600" y="1749850"/>
            <a:ext cx="446100" cy="0"/>
          </a:xfrm>
          <a:prstGeom prst="straightConnector1">
            <a:avLst/>
          </a:prstGeom>
          <a:noFill/>
          <a:ln w="19050" cap="flat" cmpd="sng">
            <a:solidFill>
              <a:schemeClr val="accent5"/>
            </a:solidFill>
            <a:prstDash val="solid"/>
            <a:round/>
            <a:headEnd type="none" w="med" len="med"/>
            <a:tailEnd type="triangle" w="med" len="med"/>
          </a:ln>
        </p:spPr>
      </p:cxnSp>
      <p:cxnSp>
        <p:nvCxnSpPr>
          <p:cNvPr id="210" name="Google Shape;210;p20"/>
          <p:cNvCxnSpPr/>
          <p:nvPr/>
        </p:nvCxnSpPr>
        <p:spPr>
          <a:xfrm>
            <a:off x="4373500" y="1749850"/>
            <a:ext cx="446100" cy="0"/>
          </a:xfrm>
          <a:prstGeom prst="straightConnector1">
            <a:avLst/>
          </a:prstGeom>
          <a:noFill/>
          <a:ln w="19050" cap="flat" cmpd="sng">
            <a:solidFill>
              <a:schemeClr val="accent5"/>
            </a:solidFill>
            <a:prstDash val="solid"/>
            <a:round/>
            <a:headEnd type="none" w="med" len="med"/>
            <a:tailEnd type="triangle" w="med" len="med"/>
          </a:ln>
        </p:spPr>
      </p:cxnSp>
      <p:cxnSp>
        <p:nvCxnSpPr>
          <p:cNvPr id="211" name="Google Shape;211;p20"/>
          <p:cNvCxnSpPr/>
          <p:nvPr/>
        </p:nvCxnSpPr>
        <p:spPr>
          <a:xfrm>
            <a:off x="6564888" y="1749850"/>
            <a:ext cx="446100" cy="0"/>
          </a:xfrm>
          <a:prstGeom prst="straightConnector1">
            <a:avLst/>
          </a:prstGeom>
          <a:noFill/>
          <a:ln w="19050" cap="flat" cmpd="sng">
            <a:solidFill>
              <a:schemeClr val="accent5"/>
            </a:solidFill>
            <a:prstDash val="solid"/>
            <a:round/>
            <a:headEnd type="none" w="med" len="med"/>
            <a:tailEnd type="triangle" w="med" len="med"/>
          </a:ln>
        </p:spPr>
      </p:cxnSp>
      <p:cxnSp>
        <p:nvCxnSpPr>
          <p:cNvPr id="212" name="Google Shape;212;p20"/>
          <p:cNvCxnSpPr>
            <a:endCxn id="207" idx="0"/>
          </p:cNvCxnSpPr>
          <p:nvPr/>
        </p:nvCxnSpPr>
        <p:spPr>
          <a:xfrm>
            <a:off x="7898125" y="2467325"/>
            <a:ext cx="12000" cy="503700"/>
          </a:xfrm>
          <a:prstGeom prst="straightConnector1">
            <a:avLst/>
          </a:prstGeom>
          <a:noFill/>
          <a:ln w="19050" cap="flat" cmpd="sng">
            <a:solidFill>
              <a:schemeClr val="accent5"/>
            </a:solidFill>
            <a:prstDash val="solid"/>
            <a:round/>
            <a:headEnd type="none" w="med" len="med"/>
            <a:tailEnd type="triangle" w="med" len="med"/>
          </a:ln>
        </p:spPr>
      </p:cxnSp>
      <p:cxnSp>
        <p:nvCxnSpPr>
          <p:cNvPr id="213" name="Google Shape;213;p20"/>
          <p:cNvCxnSpPr/>
          <p:nvPr/>
        </p:nvCxnSpPr>
        <p:spPr>
          <a:xfrm>
            <a:off x="6595513" y="3688475"/>
            <a:ext cx="446100" cy="0"/>
          </a:xfrm>
          <a:prstGeom prst="straightConnector1">
            <a:avLst/>
          </a:prstGeom>
          <a:noFill/>
          <a:ln w="19050" cap="flat" cmpd="sng">
            <a:solidFill>
              <a:schemeClr val="accent5"/>
            </a:solidFill>
            <a:prstDash val="solid"/>
            <a:round/>
            <a:headEnd type="triangle" w="med" len="med"/>
            <a:tailEnd type="none" w="med" len="med"/>
          </a:ln>
        </p:spPr>
      </p:cxnSp>
      <p:cxnSp>
        <p:nvCxnSpPr>
          <p:cNvPr id="214" name="Google Shape;214;p20"/>
          <p:cNvCxnSpPr/>
          <p:nvPr/>
        </p:nvCxnSpPr>
        <p:spPr>
          <a:xfrm>
            <a:off x="4354125" y="3688475"/>
            <a:ext cx="446100" cy="0"/>
          </a:xfrm>
          <a:prstGeom prst="straightConnector1">
            <a:avLst/>
          </a:prstGeom>
          <a:noFill/>
          <a:ln w="19050" cap="flat" cmpd="sng">
            <a:solidFill>
              <a:schemeClr val="accent5"/>
            </a:solidFill>
            <a:prstDash val="solid"/>
            <a:round/>
            <a:headEnd type="triangle" w="med" len="med"/>
            <a:tailEnd type="none" w="med" len="med"/>
          </a:ln>
        </p:spPr>
      </p:cxn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1612</Words>
  <Application>Microsoft Office PowerPoint</Application>
  <PresentationFormat>如螢幕大小 (16:9)</PresentationFormat>
  <Paragraphs>218</Paragraphs>
  <Slides>8</Slides>
  <Notes>8</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vt:i4>
      </vt:variant>
    </vt:vector>
  </HeadingPairs>
  <TitlesOfParts>
    <vt:vector size="15" baseType="lpstr">
      <vt:lpstr>Arial</vt:lpstr>
      <vt:lpstr>Roboto Black</vt:lpstr>
      <vt:lpstr>Roboto</vt:lpstr>
      <vt:lpstr>Nunito</vt:lpstr>
      <vt:lpstr>Nunito Light</vt:lpstr>
      <vt:lpstr>Roboto Medium</vt:lpstr>
      <vt:lpstr>Simple Light</vt:lpstr>
      <vt:lpstr>PowerPoint 簡報</vt:lpstr>
      <vt:lpstr>First Name - Scenario</vt:lpstr>
      <vt:lpstr>Ashley - Best Case Scenario</vt:lpstr>
      <vt:lpstr>PowerPoint 簡報</vt:lpstr>
      <vt:lpstr>PowerPoint 簡報</vt:lpstr>
      <vt:lpstr>George - Best Case Scenario</vt:lpstr>
      <vt:lpstr>PowerPoint 簡報</vt:lpstr>
      <vt:lpstr>Ashley - Best Case Scenario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lenovo</dc:creator>
  <cp:lastModifiedBy>lenovo</cp:lastModifiedBy>
  <cp:revision>3</cp:revision>
  <dcterms:modified xsi:type="dcterms:W3CDTF">2019-04-01T16:16:50Z</dcterms:modified>
</cp:coreProperties>
</file>